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notesMasterIdLst>
    <p:notesMasterId r:id="rId17"/>
  </p:notesMasterIdLst>
  <p:sldSz cx="14630400" cy="8229600"/>
  <p:notesSz cx="8229600" cy="14630400"/>
  <p:embeddedFontLst>
    <p:embeddedFont>
      <p:font typeface="Host Grotesk Medium"/>
      <p:regular r:id="rId22"/>
    </p:embeddedFont>
    <p:embeddedFont>
      <p:font typeface="Host Grotesk Medium"/>
      <p:regular r:id="rId23"/>
    </p:embeddedFont>
    <p:embeddedFont>
      <p:font typeface="Host Grotesk Medium"/>
      <p:regular r:id="rId24"/>
    </p:embeddedFont>
    <p:embeddedFont>
      <p:font typeface="Host Grotesk Medium"/>
      <p:regular r:id="rId25"/>
    </p:embeddedFont>
    <p:embeddedFont>
      <p:font typeface="Roboto"/>
      <p:regular r:id="rId26"/>
    </p:embeddedFont>
    <p:embeddedFont>
      <p:font typeface="Roboto"/>
      <p:regular r:id="rId27"/>
    </p:embeddedFont>
    <p:embeddedFont>
      <p:font typeface="Roboto"/>
      <p:regular r:id="rId28"/>
    </p:embeddedFont>
    <p:embeddedFont>
      <p:font typeface="Roboto"/>
      <p:regular r:id="rId2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20" Type="http://schemas.openxmlformats.org/officeDocument/2006/relationships/theme" Target="theme/theme1.xml"/><Relationship Id="rId21" Type="http://schemas.openxmlformats.org/officeDocument/2006/relationships/tableStyles" Target="tableStyles.xml"/><Relationship Id="rId22" Type="http://schemas.openxmlformats.org/officeDocument/2006/relationships/font" Target="fonts/font1.fntdata"/><Relationship Id="rId23" Type="http://schemas.openxmlformats.org/officeDocument/2006/relationships/font" Target="fonts/font2.fntdata"/><Relationship Id="rId24" Type="http://schemas.openxmlformats.org/officeDocument/2006/relationships/font" Target="fonts/font3.fntdata"/><Relationship Id="rId25" Type="http://schemas.openxmlformats.org/officeDocument/2006/relationships/font" Target="fonts/font4.fntdata"/><Relationship Id="rId26" Type="http://schemas.openxmlformats.org/officeDocument/2006/relationships/font" Target="fonts/font5.fntdata"/><Relationship Id="rId27" Type="http://schemas.openxmlformats.org/officeDocument/2006/relationships/font" Target="fonts/font6.fntdata"/><Relationship Id="rId28" Type="http://schemas.openxmlformats.org/officeDocument/2006/relationships/font" Target="fonts/font7.fntdata"/><Relationship Id="rId29" Type="http://schemas.openxmlformats.org/officeDocument/2006/relationships/font" Target="fonts/font8.fntdata"/></Relationships>
</file>

<file path=ppt/media/>
</file>

<file path=ppt/media/image-1-1.png>
</file>

<file path=ppt/media/image-10-1.png>
</file>

<file path=ppt/media/image-11-1.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3-1.png>
</file>

<file path=ppt/media/image-13-2.png>
</file>

<file path=ppt/media/image-13-3.png>
</file>

<file path=ppt/media/image-13-4.png>
</file>

<file path=ppt/media/image-14-1.png>
</file>

<file path=ppt/media/image-15-1.png>
</file>

<file path=ppt/media/image-2-1.png>
</file>

<file path=ppt/media/image-3-1.png>
</file>

<file path=ppt/media/image-3-2.png>
</file>

<file path=ppt/media/image-3-3.png>
</file>

<file path=ppt/media/image-4-1.png>
</file>

<file path=ppt/media/image-5-1.png>
</file>

<file path=ppt/media/image-6-1.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media/image-8-5.png>
</file>

<file path=ppt/media/image-8-6.png>
</file>

<file path=ppt/media/image-8-7.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sp>
      <p:sp>
        <p:nvSpPr>
          <p:cNvPr id="3" name="Shape 1"/>
          <p:cNvSpPr/>
          <p:nvPr/>
        </p:nvSpPr>
        <p:spPr>
          <a:xfrm>
            <a:off x="0" y="0"/>
            <a:ext cx="14630400" cy="8229600"/>
          </a:xfrm>
          <a:prstGeom prst="rect">
            <a:avLst/>
          </a:prstGeom>
          <a:solidFill>
            <a:srgbClr val="FAF9F5"/>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4" Type="http://schemas.openxmlformats.org/officeDocument/2006/relationships/image" Target="../media/image-12-4.png"/><Relationship Id="rId5" Type="http://schemas.openxmlformats.org/officeDocument/2006/relationships/image" Target="../media/image-12-5.png"/><Relationship Id="rId6" Type="http://schemas.openxmlformats.org/officeDocument/2006/relationships/image" Target="../media/image-12-6.png"/><Relationship Id="rId7" Type="http://schemas.openxmlformats.org/officeDocument/2006/relationships/image" Target="../media/image-12-7.png"/><Relationship Id="rId8" Type="http://schemas.openxmlformats.org/officeDocument/2006/relationships/image" Target="../media/image-12-8.png"/><Relationship Id="rId9" Type="http://schemas.openxmlformats.org/officeDocument/2006/relationships/slideLayout" Target="../slideLayouts/slideLayout13.xml"/><Relationship Id="rId10"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4" Type="http://schemas.openxmlformats.org/officeDocument/2006/relationships/image" Target="../media/image-13-4.png"/><Relationship Id="rId5" Type="http://schemas.openxmlformats.org/officeDocument/2006/relationships/slideLayout" Target="../slideLayouts/slideLayout14.xml"/><Relationship Id="rId6"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7" Type="http://schemas.openxmlformats.org/officeDocument/2006/relationships/image" Target="../media/image-8-7.png"/><Relationship Id="rId8" Type="http://schemas.openxmlformats.org/officeDocument/2006/relationships/slideLayout" Target="../slideLayouts/slideLayout9.xml"/><Relationship Id="rId9"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3209449"/>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自動發音評估技術綜述</a:t>
            </a:r>
            <a:endParaRPr lang="en-US" sz="3900" dirty="0"/>
          </a:p>
        </p:txBody>
      </p:sp>
      <p:sp>
        <p:nvSpPr>
          <p:cNvPr id="4" name="Text 1"/>
          <p:cNvSpPr/>
          <p:nvPr/>
        </p:nvSpPr>
        <p:spPr>
          <a:xfrm>
            <a:off x="6280190" y="4127183"/>
            <a:ext cx="7556421" cy="892969"/>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本綜述報告全面概述了自動發音評估（APA）的現況，主要聚焦於電腦輔助發音訓練（CAPT）系統的應用。探討基礎概念、方法論、資料集，以及在語音片段和韻律特徵建模方面的技術進展。</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2216110"/>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聲學語音分類器詳解</a:t>
            </a:r>
            <a:endParaRPr lang="en-US" sz="3900" dirty="0"/>
          </a:p>
        </p:txBody>
      </p:sp>
      <p:sp>
        <p:nvSpPr>
          <p:cNvPr id="4" name="Text 1"/>
          <p:cNvSpPr/>
          <p:nvPr/>
        </p:nvSpPr>
        <p:spPr>
          <a:xfrm>
            <a:off x="6280190" y="3332202"/>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2E3C4E"/>
                </a:solidFill>
                <a:latin typeface="Host Grotesk Medium" pitchFamily="34" charset="0"/>
                <a:ea typeface="Host Grotesk Medium" pitchFamily="34" charset="-122"/>
                <a:cs typeface="Host Grotesk Medium" pitchFamily="34" charset="-120"/>
              </a:rPr>
              <a:t>核心技術</a:t>
            </a:r>
            <a:endParaRPr lang="en-US" sz="1950" dirty="0"/>
          </a:p>
        </p:txBody>
      </p:sp>
      <p:sp>
        <p:nvSpPr>
          <p:cNvPr id="5" name="Text 2"/>
          <p:cNvSpPr/>
          <p:nvPr/>
        </p:nvSpPr>
        <p:spPr>
          <a:xfrm>
            <a:off x="6280190" y="3840718"/>
            <a:ext cx="3536156" cy="892969"/>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聲學語音分類器使用多種特徵來檢測發音錯誤，包括梅爾頻率倒譜係數（MFCCs）和韻律線索。</a:t>
            </a:r>
            <a:endParaRPr lang="en-US" sz="1550" dirty="0"/>
          </a:p>
        </p:txBody>
      </p:sp>
      <p:sp>
        <p:nvSpPr>
          <p:cNvPr id="6" name="Text 3"/>
          <p:cNvSpPr/>
          <p:nvPr/>
        </p:nvSpPr>
        <p:spPr>
          <a:xfrm>
            <a:off x="6280190" y="4912281"/>
            <a:ext cx="35361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支援向量機（SVM）</a:t>
            </a:r>
            <a:endParaRPr lang="en-US" sz="1550" dirty="0"/>
          </a:p>
        </p:txBody>
      </p:sp>
      <p:sp>
        <p:nvSpPr>
          <p:cNvPr id="7" name="Text 4"/>
          <p:cNvSpPr/>
          <p:nvPr/>
        </p:nvSpPr>
        <p:spPr>
          <a:xfrm>
            <a:off x="6280190" y="5279350"/>
            <a:ext cx="35361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高斯混合模型（GMM）</a:t>
            </a:r>
            <a:endParaRPr lang="en-US" sz="1550" dirty="0"/>
          </a:p>
        </p:txBody>
      </p:sp>
      <p:sp>
        <p:nvSpPr>
          <p:cNvPr id="8" name="Text 5"/>
          <p:cNvSpPr/>
          <p:nvPr/>
        </p:nvSpPr>
        <p:spPr>
          <a:xfrm>
            <a:off x="6280190" y="5646420"/>
            <a:ext cx="35361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深度神經網路（DNN）</a:t>
            </a:r>
            <a:endParaRPr lang="en-US" sz="1550" dirty="0"/>
          </a:p>
        </p:txBody>
      </p:sp>
      <p:sp>
        <p:nvSpPr>
          <p:cNvPr id="9" name="Text 6"/>
          <p:cNvSpPr/>
          <p:nvPr/>
        </p:nvSpPr>
        <p:spPr>
          <a:xfrm>
            <a:off x="10308074" y="3332202"/>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2E3C4E"/>
                </a:solidFill>
                <a:latin typeface="Host Grotesk Medium" pitchFamily="34" charset="0"/>
                <a:ea typeface="Host Grotesk Medium" pitchFamily="34" charset="-122"/>
                <a:cs typeface="Host Grotesk Medium" pitchFamily="34" charset="-120"/>
              </a:rPr>
              <a:t>應用優勢</a:t>
            </a:r>
            <a:endParaRPr lang="en-US" sz="1950" dirty="0"/>
          </a:p>
        </p:txBody>
      </p:sp>
      <p:sp>
        <p:nvSpPr>
          <p:cNvPr id="10" name="Text 7"/>
          <p:cNvSpPr/>
          <p:nvPr/>
        </p:nvSpPr>
        <p:spPr>
          <a:xfrm>
            <a:off x="10308074" y="3840718"/>
            <a:ext cx="3536156" cy="892969"/>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這些方法在音素和韻律錯誤檢測方面表現出色，特別適合處理複雜的語音特徵。</a:t>
            </a:r>
            <a:endParaRPr lang="en-US" sz="1550" dirty="0"/>
          </a:p>
        </p:txBody>
      </p:sp>
      <p:sp>
        <p:nvSpPr>
          <p:cNvPr id="11" name="Text 8"/>
          <p:cNvSpPr/>
          <p:nvPr/>
        </p:nvSpPr>
        <p:spPr>
          <a:xfrm>
            <a:off x="10308074" y="4912281"/>
            <a:ext cx="35361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高精度音素識別</a:t>
            </a:r>
            <a:endParaRPr lang="en-US" sz="1550" dirty="0"/>
          </a:p>
        </p:txBody>
      </p:sp>
      <p:sp>
        <p:nvSpPr>
          <p:cNvPr id="12" name="Text 9"/>
          <p:cNvSpPr/>
          <p:nvPr/>
        </p:nvSpPr>
        <p:spPr>
          <a:xfrm>
            <a:off x="10308074" y="5279350"/>
            <a:ext cx="35361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韻律特徵分析</a:t>
            </a:r>
            <a:endParaRPr lang="en-US" sz="1550" dirty="0"/>
          </a:p>
        </p:txBody>
      </p:sp>
      <p:sp>
        <p:nvSpPr>
          <p:cNvPr id="13" name="Text 10"/>
          <p:cNvSpPr/>
          <p:nvPr/>
        </p:nvSpPr>
        <p:spPr>
          <a:xfrm>
            <a:off x="10308074" y="5646420"/>
            <a:ext cx="35361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實時處理能力</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1657112"/>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擴展識別網路技術</a:t>
            </a:r>
            <a:endParaRPr lang="en-US" sz="3900" dirty="0"/>
          </a:p>
        </p:txBody>
      </p:sp>
      <p:sp>
        <p:nvSpPr>
          <p:cNvPr id="4" name="Shape 1"/>
          <p:cNvSpPr/>
          <p:nvPr/>
        </p:nvSpPr>
        <p:spPr>
          <a:xfrm>
            <a:off x="6503432" y="2574846"/>
            <a:ext cx="22860" cy="3178969"/>
          </a:xfrm>
          <a:prstGeom prst="roundRect">
            <a:avLst>
              <a:gd name="adj" fmla="val 364651"/>
            </a:avLst>
          </a:prstGeom>
          <a:solidFill>
            <a:srgbClr val="BFD3D8"/>
          </a:solidFill>
          <a:ln/>
        </p:spPr>
      </p:sp>
      <p:sp>
        <p:nvSpPr>
          <p:cNvPr id="5" name="Shape 2"/>
          <p:cNvSpPr/>
          <p:nvPr/>
        </p:nvSpPr>
        <p:spPr>
          <a:xfrm>
            <a:off x="6703814" y="2786658"/>
            <a:ext cx="595313" cy="22860"/>
          </a:xfrm>
          <a:prstGeom prst="roundRect">
            <a:avLst>
              <a:gd name="adj" fmla="val 364651"/>
            </a:avLst>
          </a:prstGeom>
          <a:solidFill>
            <a:srgbClr val="BFD3D8"/>
          </a:solidFill>
          <a:ln/>
        </p:spPr>
      </p:sp>
      <p:sp>
        <p:nvSpPr>
          <p:cNvPr id="6" name="Shape 3"/>
          <p:cNvSpPr/>
          <p:nvPr/>
        </p:nvSpPr>
        <p:spPr>
          <a:xfrm>
            <a:off x="6280190" y="2574846"/>
            <a:ext cx="446484" cy="446484"/>
          </a:xfrm>
          <a:prstGeom prst="roundRect">
            <a:avLst>
              <a:gd name="adj" fmla="val 18670"/>
            </a:avLst>
          </a:prstGeom>
          <a:solidFill>
            <a:srgbClr val="D9EDF2"/>
          </a:solidFill>
          <a:ln w="7620">
            <a:solidFill>
              <a:srgbClr val="BFD3D8"/>
            </a:solidFill>
            <a:prstDash val="solid"/>
          </a:ln>
        </p:spPr>
      </p:sp>
      <p:sp>
        <p:nvSpPr>
          <p:cNvPr id="7" name="Text 4"/>
          <p:cNvSpPr/>
          <p:nvPr/>
        </p:nvSpPr>
        <p:spPr>
          <a:xfrm>
            <a:off x="6354604" y="2612053"/>
            <a:ext cx="297656" cy="372070"/>
          </a:xfrm>
          <a:prstGeom prst="rect">
            <a:avLst/>
          </a:prstGeom>
          <a:noFill/>
          <a:ln/>
        </p:spPr>
        <p:txBody>
          <a:bodyPr wrap="none" lIns="0" tIns="0" rIns="0" bIns="0" rtlCol="0" anchor="t"/>
          <a:lstStyle/>
          <a:p>
            <a:pPr algn="ctr" indent="0" marL="0">
              <a:lnSpc>
                <a:spcPts val="2300"/>
              </a:lnSpc>
              <a:buNone/>
            </a:pPr>
            <a:r>
              <a:rPr lang="en-US" sz="2300" dirty="0">
                <a:solidFill>
                  <a:srgbClr val="384653"/>
                </a:solidFill>
                <a:latin typeface="Host Grotesk Medium" pitchFamily="34" charset="0"/>
                <a:ea typeface="Host Grotesk Medium" pitchFamily="34" charset="-122"/>
                <a:cs typeface="Host Grotesk Medium" pitchFamily="34" charset="-120"/>
              </a:rPr>
              <a:t>1</a:t>
            </a:r>
            <a:endParaRPr lang="en-US" sz="2300" dirty="0"/>
          </a:p>
        </p:txBody>
      </p:sp>
      <p:sp>
        <p:nvSpPr>
          <p:cNvPr id="8" name="Text 5"/>
          <p:cNvSpPr/>
          <p:nvPr/>
        </p:nvSpPr>
        <p:spPr>
          <a:xfrm>
            <a:off x="7495818" y="264306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ASR系統修改</a:t>
            </a:r>
            <a:endParaRPr lang="en-US" sz="1950" dirty="0"/>
          </a:p>
        </p:txBody>
      </p:sp>
      <p:sp>
        <p:nvSpPr>
          <p:cNvPr id="9" name="Text 6"/>
          <p:cNvSpPr/>
          <p:nvPr/>
        </p:nvSpPr>
        <p:spPr>
          <a:xfrm>
            <a:off x="7495818" y="3072289"/>
            <a:ext cx="6340793"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基於自動語音識別系統進行修改，加入錯誤檢測功能</a:t>
            </a:r>
            <a:endParaRPr lang="en-US" sz="1550" dirty="0"/>
          </a:p>
        </p:txBody>
      </p:sp>
      <p:sp>
        <p:nvSpPr>
          <p:cNvPr id="10" name="Shape 7"/>
          <p:cNvSpPr/>
          <p:nvPr/>
        </p:nvSpPr>
        <p:spPr>
          <a:xfrm>
            <a:off x="6703814" y="3978593"/>
            <a:ext cx="595313" cy="22860"/>
          </a:xfrm>
          <a:prstGeom prst="roundRect">
            <a:avLst>
              <a:gd name="adj" fmla="val 364651"/>
            </a:avLst>
          </a:prstGeom>
          <a:solidFill>
            <a:srgbClr val="BFD3D8"/>
          </a:solidFill>
          <a:ln/>
        </p:spPr>
      </p:sp>
      <p:sp>
        <p:nvSpPr>
          <p:cNvPr id="11" name="Shape 8"/>
          <p:cNvSpPr/>
          <p:nvPr/>
        </p:nvSpPr>
        <p:spPr>
          <a:xfrm>
            <a:off x="6280190" y="3766780"/>
            <a:ext cx="446484" cy="446484"/>
          </a:xfrm>
          <a:prstGeom prst="roundRect">
            <a:avLst>
              <a:gd name="adj" fmla="val 18670"/>
            </a:avLst>
          </a:prstGeom>
          <a:solidFill>
            <a:srgbClr val="D9EDF2"/>
          </a:solidFill>
          <a:ln w="7620">
            <a:solidFill>
              <a:srgbClr val="BFD3D8"/>
            </a:solidFill>
            <a:prstDash val="solid"/>
          </a:ln>
        </p:spPr>
      </p:sp>
      <p:sp>
        <p:nvSpPr>
          <p:cNvPr id="12" name="Text 9"/>
          <p:cNvSpPr/>
          <p:nvPr/>
        </p:nvSpPr>
        <p:spPr>
          <a:xfrm>
            <a:off x="6354604" y="3803987"/>
            <a:ext cx="297656" cy="372070"/>
          </a:xfrm>
          <a:prstGeom prst="rect">
            <a:avLst/>
          </a:prstGeom>
          <a:noFill/>
          <a:ln/>
        </p:spPr>
        <p:txBody>
          <a:bodyPr wrap="none" lIns="0" tIns="0" rIns="0" bIns="0" rtlCol="0" anchor="t"/>
          <a:lstStyle/>
          <a:p>
            <a:pPr algn="ctr" indent="0" marL="0">
              <a:lnSpc>
                <a:spcPts val="2300"/>
              </a:lnSpc>
              <a:buNone/>
            </a:pPr>
            <a:r>
              <a:rPr lang="en-US" sz="2300" dirty="0">
                <a:solidFill>
                  <a:srgbClr val="384653"/>
                </a:solidFill>
                <a:latin typeface="Host Grotesk Medium" pitchFamily="34" charset="0"/>
                <a:ea typeface="Host Grotesk Medium" pitchFamily="34" charset="-122"/>
                <a:cs typeface="Host Grotesk Medium" pitchFamily="34" charset="-120"/>
              </a:rPr>
              <a:t>2</a:t>
            </a:r>
            <a:endParaRPr lang="en-US" sz="2300" dirty="0"/>
          </a:p>
        </p:txBody>
      </p:sp>
      <p:sp>
        <p:nvSpPr>
          <p:cNvPr id="13" name="Text 10"/>
          <p:cNvSpPr/>
          <p:nvPr/>
        </p:nvSpPr>
        <p:spPr>
          <a:xfrm>
            <a:off x="7495818" y="3835003"/>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手工錯誤模式</a:t>
            </a:r>
            <a:endParaRPr lang="en-US" sz="1950" dirty="0"/>
          </a:p>
        </p:txBody>
      </p:sp>
      <p:sp>
        <p:nvSpPr>
          <p:cNvPr id="14" name="Text 11"/>
          <p:cNvSpPr/>
          <p:nvPr/>
        </p:nvSpPr>
        <p:spPr>
          <a:xfrm>
            <a:off x="7495818" y="4264223"/>
            <a:ext cx="6340793"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使用專家知識建立的錯誤模式來識別發音問題</a:t>
            </a:r>
            <a:endParaRPr lang="en-US" sz="1550" dirty="0"/>
          </a:p>
        </p:txBody>
      </p:sp>
      <p:sp>
        <p:nvSpPr>
          <p:cNvPr id="15" name="Shape 12"/>
          <p:cNvSpPr/>
          <p:nvPr/>
        </p:nvSpPr>
        <p:spPr>
          <a:xfrm>
            <a:off x="6703814" y="5170527"/>
            <a:ext cx="595313" cy="22860"/>
          </a:xfrm>
          <a:prstGeom prst="roundRect">
            <a:avLst>
              <a:gd name="adj" fmla="val 364651"/>
            </a:avLst>
          </a:prstGeom>
          <a:solidFill>
            <a:srgbClr val="BFD3D8"/>
          </a:solidFill>
          <a:ln/>
        </p:spPr>
      </p:sp>
      <p:sp>
        <p:nvSpPr>
          <p:cNvPr id="16" name="Shape 13"/>
          <p:cNvSpPr/>
          <p:nvPr/>
        </p:nvSpPr>
        <p:spPr>
          <a:xfrm>
            <a:off x="6280190" y="4958715"/>
            <a:ext cx="446484" cy="446484"/>
          </a:xfrm>
          <a:prstGeom prst="roundRect">
            <a:avLst>
              <a:gd name="adj" fmla="val 18670"/>
            </a:avLst>
          </a:prstGeom>
          <a:solidFill>
            <a:srgbClr val="D9EDF2"/>
          </a:solidFill>
          <a:ln w="7620">
            <a:solidFill>
              <a:srgbClr val="BFD3D8"/>
            </a:solidFill>
            <a:prstDash val="solid"/>
          </a:ln>
        </p:spPr>
      </p:sp>
      <p:sp>
        <p:nvSpPr>
          <p:cNvPr id="17" name="Text 14"/>
          <p:cNvSpPr/>
          <p:nvPr/>
        </p:nvSpPr>
        <p:spPr>
          <a:xfrm>
            <a:off x="6354604" y="4995922"/>
            <a:ext cx="297656" cy="372070"/>
          </a:xfrm>
          <a:prstGeom prst="rect">
            <a:avLst/>
          </a:prstGeom>
          <a:noFill/>
          <a:ln/>
        </p:spPr>
        <p:txBody>
          <a:bodyPr wrap="none" lIns="0" tIns="0" rIns="0" bIns="0" rtlCol="0" anchor="t"/>
          <a:lstStyle/>
          <a:p>
            <a:pPr algn="ctr" indent="0" marL="0">
              <a:lnSpc>
                <a:spcPts val="2300"/>
              </a:lnSpc>
              <a:buNone/>
            </a:pPr>
            <a:r>
              <a:rPr lang="en-US" sz="2300" dirty="0">
                <a:solidFill>
                  <a:srgbClr val="384653"/>
                </a:solidFill>
                <a:latin typeface="Host Grotesk Medium" pitchFamily="34" charset="0"/>
                <a:ea typeface="Host Grotesk Medium" pitchFamily="34" charset="-122"/>
                <a:cs typeface="Host Grotesk Medium" pitchFamily="34" charset="-120"/>
              </a:rPr>
              <a:t>3</a:t>
            </a:r>
            <a:endParaRPr lang="en-US" sz="2300" dirty="0"/>
          </a:p>
        </p:txBody>
      </p:sp>
      <p:sp>
        <p:nvSpPr>
          <p:cNvPr id="18" name="Text 15"/>
          <p:cNvSpPr/>
          <p:nvPr/>
        </p:nvSpPr>
        <p:spPr>
          <a:xfrm>
            <a:off x="7495818" y="502693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語言依賴限制</a:t>
            </a:r>
            <a:endParaRPr lang="en-US" sz="1950" dirty="0"/>
          </a:p>
        </p:txBody>
      </p:sp>
      <p:sp>
        <p:nvSpPr>
          <p:cNvPr id="19" name="Text 16"/>
          <p:cNvSpPr/>
          <p:nvPr/>
        </p:nvSpPr>
        <p:spPr>
          <a:xfrm>
            <a:off x="7495818" y="5456158"/>
            <a:ext cx="6340793"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方法受到特定語言依賴性的限制，泛化能力有待提升</a:t>
            </a:r>
            <a:endParaRPr lang="en-US" sz="1550" dirty="0"/>
          </a:p>
        </p:txBody>
      </p:sp>
      <p:sp>
        <p:nvSpPr>
          <p:cNvPr id="20" name="Text 17"/>
          <p:cNvSpPr/>
          <p:nvPr/>
        </p:nvSpPr>
        <p:spPr>
          <a:xfrm>
            <a:off x="6280190" y="5977057"/>
            <a:ext cx="7556421"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擴展識別網路透過修改傳統ASR系統來檢測發音錯誤，雖然有效但存在語言依賴性的局限。</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063347"/>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發音品質評估方法</a:t>
            </a:r>
            <a:endParaRPr lang="en-US" sz="3900" dirty="0"/>
          </a:p>
        </p:txBody>
      </p:sp>
      <p:sp>
        <p:nvSpPr>
          <p:cNvPr id="3" name="Text 1"/>
          <p:cNvSpPr/>
          <p:nvPr/>
        </p:nvSpPr>
        <p:spPr>
          <a:xfrm>
            <a:off x="793790" y="2080260"/>
            <a:ext cx="13042821"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發音品質評估（GOP）是一種基於似然性的評分方法，從ASR模型衍生而來。</a:t>
            </a:r>
            <a:endParaRPr lang="en-US" sz="1550" dirty="0"/>
          </a:p>
        </p:txBody>
      </p:sp>
      <p:sp>
        <p:nvSpPr>
          <p:cNvPr id="4" name="Text 2"/>
          <p:cNvSpPr/>
          <p:nvPr/>
        </p:nvSpPr>
        <p:spPr>
          <a:xfrm>
            <a:off x="2254091" y="3304461"/>
            <a:ext cx="2480905" cy="310158"/>
          </a:xfrm>
          <a:prstGeom prst="rect">
            <a:avLst/>
          </a:prstGeom>
          <a:noFill/>
          <a:ln/>
        </p:spPr>
        <p:txBody>
          <a:bodyPr wrap="none" lIns="0" tIns="0" rIns="0" bIns="0" rtlCol="0" anchor="t"/>
          <a:lstStyle/>
          <a:p>
            <a:pPr algn="r"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音訊輸入</a:t>
            </a:r>
            <a:endParaRPr lang="en-US" sz="1950" dirty="0"/>
          </a:p>
        </p:txBody>
      </p:sp>
      <p:sp>
        <p:nvSpPr>
          <p:cNvPr id="5" name="Text 3"/>
          <p:cNvSpPr/>
          <p:nvPr/>
        </p:nvSpPr>
        <p:spPr>
          <a:xfrm>
            <a:off x="793790" y="3733681"/>
            <a:ext cx="3941207" cy="297656"/>
          </a:xfrm>
          <a:prstGeom prst="rect">
            <a:avLst/>
          </a:prstGeom>
          <a:noFill/>
          <a:ln/>
        </p:spPr>
        <p:txBody>
          <a:bodyPr wrap="none" lIns="0" tIns="0" rIns="0" bIns="0" rtlCol="0" anchor="t"/>
          <a:lstStyle/>
          <a:p>
            <a:pPr algn="r" indent="0" marL="0">
              <a:lnSpc>
                <a:spcPts val="2300"/>
              </a:lnSpc>
              <a:buNone/>
            </a:pPr>
            <a:r>
              <a:rPr lang="en-US" sz="1550" dirty="0">
                <a:solidFill>
                  <a:srgbClr val="384653"/>
                </a:solidFill>
                <a:latin typeface="Roboto" pitchFamily="34" charset="0"/>
                <a:ea typeface="Roboto" pitchFamily="34" charset="-122"/>
                <a:cs typeface="Roboto" pitchFamily="34" charset="-120"/>
              </a:rPr>
              <a:t>接收學習者的語音輸入</a:t>
            </a:r>
            <a:endParaRPr lang="en-US" sz="1550" dirty="0"/>
          </a:p>
        </p:txBody>
      </p:sp>
      <p:pic>
        <p:nvPicPr>
          <p:cNvPr id="6" name="Image 0" descr="preencoded.png">    </p:cNvPr>
          <p:cNvPicPr>
            <a:picLocks noChangeAspect="1"/>
          </p:cNvPicPr>
          <p:nvPr/>
        </p:nvPicPr>
        <p:blipFill>
          <a:blip r:embed="rId1"/>
          <a:stretch>
            <a:fillRect/>
          </a:stretch>
        </p:blipFill>
        <p:spPr>
          <a:xfrm>
            <a:off x="5032653" y="2601158"/>
            <a:ext cx="4564975" cy="4564975"/>
          </a:xfrm>
          <a:prstGeom prst="rect">
            <a:avLst/>
          </a:prstGeom>
        </p:spPr>
      </p:pic>
      <p:pic>
        <p:nvPicPr>
          <p:cNvPr id="7" name="Image 1" descr="preencoded.png">    </p:cNvPr>
          <p:cNvPicPr>
            <a:picLocks noChangeAspect="1"/>
          </p:cNvPicPr>
          <p:nvPr/>
        </p:nvPicPr>
        <p:blipFill>
          <a:blip r:embed="rId2"/>
          <a:stretch>
            <a:fillRect/>
          </a:stretch>
        </p:blipFill>
        <p:spPr>
          <a:xfrm>
            <a:off x="6247864" y="3390840"/>
            <a:ext cx="296942" cy="371118"/>
          </a:xfrm>
          <a:prstGeom prst="rect">
            <a:avLst/>
          </a:prstGeom>
        </p:spPr>
      </p:pic>
      <p:sp>
        <p:nvSpPr>
          <p:cNvPr id="8" name="Text 4"/>
          <p:cNvSpPr/>
          <p:nvPr/>
        </p:nvSpPr>
        <p:spPr>
          <a:xfrm>
            <a:off x="9895284" y="330446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似然性計算</a:t>
            </a:r>
            <a:endParaRPr lang="en-US" sz="1950" dirty="0"/>
          </a:p>
        </p:txBody>
      </p:sp>
      <p:sp>
        <p:nvSpPr>
          <p:cNvPr id="9" name="Text 5"/>
          <p:cNvSpPr/>
          <p:nvPr/>
        </p:nvSpPr>
        <p:spPr>
          <a:xfrm>
            <a:off x="9895284" y="3733681"/>
            <a:ext cx="3941326"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計算音素的似然性分數</a:t>
            </a:r>
            <a:endParaRPr lang="en-US" sz="1550" dirty="0"/>
          </a:p>
        </p:txBody>
      </p:sp>
      <p:pic>
        <p:nvPicPr>
          <p:cNvPr id="10" name="Image 2" descr="preencoded.png">    </p:cNvPr>
          <p:cNvPicPr>
            <a:picLocks noChangeAspect="1"/>
          </p:cNvPicPr>
          <p:nvPr/>
        </p:nvPicPr>
        <p:blipFill>
          <a:blip r:embed="rId3"/>
          <a:stretch>
            <a:fillRect/>
          </a:stretch>
        </p:blipFill>
        <p:spPr>
          <a:xfrm>
            <a:off x="5032653" y="2601158"/>
            <a:ext cx="4564975" cy="4564975"/>
          </a:xfrm>
          <a:prstGeom prst="rect">
            <a:avLst/>
          </a:prstGeom>
        </p:spPr>
      </p:pic>
      <p:pic>
        <p:nvPicPr>
          <p:cNvPr id="11" name="Image 3" descr="preencoded.png">    </p:cNvPr>
          <p:cNvPicPr>
            <a:picLocks noChangeAspect="1"/>
          </p:cNvPicPr>
          <p:nvPr/>
        </p:nvPicPr>
        <p:blipFill>
          <a:blip r:embed="rId4"/>
          <a:stretch>
            <a:fillRect/>
          </a:stretch>
        </p:blipFill>
        <p:spPr>
          <a:xfrm>
            <a:off x="8473738" y="3779341"/>
            <a:ext cx="296942" cy="371118"/>
          </a:xfrm>
          <a:prstGeom prst="rect">
            <a:avLst/>
          </a:prstGeom>
        </p:spPr>
      </p:pic>
      <p:sp>
        <p:nvSpPr>
          <p:cNvPr id="12" name="Text 6"/>
          <p:cNvSpPr/>
          <p:nvPr/>
        </p:nvSpPr>
        <p:spPr>
          <a:xfrm>
            <a:off x="9895284" y="5735836"/>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上下文感知</a:t>
            </a:r>
            <a:endParaRPr lang="en-US" sz="1950" dirty="0"/>
          </a:p>
        </p:txBody>
      </p:sp>
      <p:sp>
        <p:nvSpPr>
          <p:cNvPr id="13" name="Text 7"/>
          <p:cNvSpPr/>
          <p:nvPr/>
        </p:nvSpPr>
        <p:spPr>
          <a:xfrm>
            <a:off x="9895284" y="6165056"/>
            <a:ext cx="3941326"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考慮語音上下文進行調整</a:t>
            </a:r>
            <a:endParaRPr lang="en-US" sz="1550" dirty="0"/>
          </a:p>
        </p:txBody>
      </p:sp>
      <p:pic>
        <p:nvPicPr>
          <p:cNvPr id="14" name="Image 4" descr="preencoded.png">    </p:cNvPr>
          <p:cNvPicPr>
            <a:picLocks noChangeAspect="1"/>
          </p:cNvPicPr>
          <p:nvPr/>
        </p:nvPicPr>
        <p:blipFill>
          <a:blip r:embed="rId5"/>
          <a:stretch>
            <a:fillRect/>
          </a:stretch>
        </p:blipFill>
        <p:spPr>
          <a:xfrm>
            <a:off x="5032653" y="2601158"/>
            <a:ext cx="4564975" cy="4564975"/>
          </a:xfrm>
          <a:prstGeom prst="rect">
            <a:avLst/>
          </a:prstGeom>
        </p:spPr>
      </p:pic>
      <p:pic>
        <p:nvPicPr>
          <p:cNvPr id="15" name="Image 5" descr="preencoded.png">    </p:cNvPr>
          <p:cNvPicPr>
            <a:picLocks noChangeAspect="1"/>
          </p:cNvPicPr>
          <p:nvPr/>
        </p:nvPicPr>
        <p:blipFill>
          <a:blip r:embed="rId6"/>
          <a:stretch>
            <a:fillRect/>
          </a:stretch>
        </p:blipFill>
        <p:spPr>
          <a:xfrm>
            <a:off x="8085237" y="6005215"/>
            <a:ext cx="296942" cy="371118"/>
          </a:xfrm>
          <a:prstGeom prst="rect">
            <a:avLst/>
          </a:prstGeom>
        </p:spPr>
      </p:pic>
      <p:sp>
        <p:nvSpPr>
          <p:cNvPr id="16" name="Text 8"/>
          <p:cNvSpPr/>
          <p:nvPr/>
        </p:nvSpPr>
        <p:spPr>
          <a:xfrm>
            <a:off x="2254091" y="5735836"/>
            <a:ext cx="2480905" cy="310158"/>
          </a:xfrm>
          <a:prstGeom prst="rect">
            <a:avLst/>
          </a:prstGeom>
          <a:noFill/>
          <a:ln/>
        </p:spPr>
        <p:txBody>
          <a:bodyPr wrap="none" lIns="0" tIns="0" rIns="0" bIns="0" rtlCol="0" anchor="t"/>
          <a:lstStyle/>
          <a:p>
            <a:pPr algn="r"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持續時間分析</a:t>
            </a:r>
            <a:endParaRPr lang="en-US" sz="1950" dirty="0"/>
          </a:p>
        </p:txBody>
      </p:sp>
      <p:sp>
        <p:nvSpPr>
          <p:cNvPr id="17" name="Text 9"/>
          <p:cNvSpPr/>
          <p:nvPr/>
        </p:nvSpPr>
        <p:spPr>
          <a:xfrm>
            <a:off x="793790" y="6165056"/>
            <a:ext cx="3941207" cy="297656"/>
          </a:xfrm>
          <a:prstGeom prst="rect">
            <a:avLst/>
          </a:prstGeom>
          <a:noFill/>
          <a:ln/>
        </p:spPr>
        <p:txBody>
          <a:bodyPr wrap="none" lIns="0" tIns="0" rIns="0" bIns="0" rtlCol="0" anchor="t"/>
          <a:lstStyle/>
          <a:p>
            <a:pPr algn="r" indent="0" marL="0">
              <a:lnSpc>
                <a:spcPts val="2300"/>
              </a:lnSpc>
              <a:buNone/>
            </a:pPr>
            <a:r>
              <a:rPr lang="en-US" sz="1550" dirty="0">
                <a:solidFill>
                  <a:srgbClr val="384653"/>
                </a:solidFill>
                <a:latin typeface="Roboto" pitchFamily="34" charset="0"/>
                <a:ea typeface="Roboto" pitchFamily="34" charset="-122"/>
                <a:cs typeface="Roboto" pitchFamily="34" charset="-120"/>
              </a:rPr>
              <a:t>基於持續時間進行進一步改進</a:t>
            </a:r>
            <a:endParaRPr lang="en-US" sz="1550" dirty="0"/>
          </a:p>
        </p:txBody>
      </p:sp>
      <p:pic>
        <p:nvPicPr>
          <p:cNvPr id="18" name="Image 6" descr="preencoded.png">    </p:cNvPr>
          <p:cNvPicPr>
            <a:picLocks noChangeAspect="1"/>
          </p:cNvPicPr>
          <p:nvPr/>
        </p:nvPicPr>
        <p:blipFill>
          <a:blip r:embed="rId7"/>
          <a:stretch>
            <a:fillRect/>
          </a:stretch>
        </p:blipFill>
        <p:spPr>
          <a:xfrm>
            <a:off x="5032653" y="2601158"/>
            <a:ext cx="4564975" cy="4564975"/>
          </a:xfrm>
          <a:prstGeom prst="rect">
            <a:avLst/>
          </a:prstGeom>
        </p:spPr>
      </p:pic>
      <p:pic>
        <p:nvPicPr>
          <p:cNvPr id="19" name="Image 7" descr="preencoded.png">    </p:cNvPr>
          <p:cNvPicPr>
            <a:picLocks noChangeAspect="1"/>
          </p:cNvPicPr>
          <p:nvPr/>
        </p:nvPicPr>
        <p:blipFill>
          <a:blip r:embed="rId8"/>
          <a:stretch>
            <a:fillRect/>
          </a:stretch>
        </p:blipFill>
        <p:spPr>
          <a:xfrm>
            <a:off x="5859363" y="5616714"/>
            <a:ext cx="296942" cy="37111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138357"/>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評估標準化的重要性</a:t>
            </a:r>
            <a:endParaRPr lang="en-US" sz="3900" dirty="0"/>
          </a:p>
        </p:txBody>
      </p:sp>
      <p:sp>
        <p:nvSpPr>
          <p:cNvPr id="3" name="Text 1"/>
          <p:cNvSpPr/>
          <p:nvPr/>
        </p:nvSpPr>
        <p:spPr>
          <a:xfrm>
            <a:off x="793790" y="2056090"/>
            <a:ext cx="9923621" cy="1240393"/>
          </a:xfrm>
          <a:prstGeom prst="rect">
            <a:avLst/>
          </a:prstGeom>
          <a:noFill/>
          <a:ln/>
        </p:spPr>
        <p:txBody>
          <a:bodyPr wrap="none" lIns="0" tIns="0" rIns="0" bIns="0" rtlCol="0" anchor="t"/>
          <a:lstStyle/>
          <a:p>
            <a:pPr algn="l" indent="0" marL="0">
              <a:lnSpc>
                <a:spcPts val="9750"/>
              </a:lnSpc>
              <a:buNone/>
            </a:pPr>
            <a:r>
              <a:rPr lang="en-US" sz="7800" dirty="0">
                <a:solidFill>
                  <a:srgbClr val="2E3C4E"/>
                </a:solidFill>
                <a:latin typeface="Host Grotesk Medium" pitchFamily="34" charset="0"/>
                <a:ea typeface="Host Grotesk Medium" pitchFamily="34" charset="-122"/>
                <a:cs typeface="Host Grotesk Medium" pitchFamily="34" charset="-120"/>
              </a:rPr>
              <a:t>統一基準</a:t>
            </a:r>
            <a:endParaRPr lang="en-US" sz="7800" dirty="0"/>
          </a:p>
        </p:txBody>
      </p:sp>
      <p:sp>
        <p:nvSpPr>
          <p:cNvPr id="4" name="Text 2"/>
          <p:cNvSpPr/>
          <p:nvPr/>
        </p:nvSpPr>
        <p:spPr>
          <a:xfrm>
            <a:off x="793790" y="3594140"/>
            <a:ext cx="13042821"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該領域缺乏統一的性能比較基準，這是一個亟待解決的重要問題。</a:t>
            </a:r>
            <a:endParaRPr lang="en-US" sz="1550" dirty="0"/>
          </a:p>
        </p:txBody>
      </p:sp>
      <p:pic>
        <p:nvPicPr>
          <p:cNvPr id="5" name="Image 0" descr="preencoded.png">    </p:cNvPr>
          <p:cNvPicPr>
            <a:picLocks noChangeAspect="1"/>
          </p:cNvPicPr>
          <p:nvPr/>
        </p:nvPicPr>
        <p:blipFill>
          <a:blip r:embed="rId1"/>
          <a:stretch>
            <a:fillRect/>
          </a:stretch>
        </p:blipFill>
        <p:spPr>
          <a:xfrm>
            <a:off x="3247430" y="4115038"/>
            <a:ext cx="1614011" cy="706874"/>
          </a:xfrm>
          <a:prstGeom prst="rect">
            <a:avLst/>
          </a:prstGeom>
        </p:spPr>
      </p:pic>
      <p:sp>
        <p:nvSpPr>
          <p:cNvPr id="6" name="Text 3"/>
          <p:cNvSpPr/>
          <p:nvPr/>
        </p:nvSpPr>
        <p:spPr>
          <a:xfrm>
            <a:off x="3914894" y="4370189"/>
            <a:ext cx="279083" cy="348853"/>
          </a:xfrm>
          <a:prstGeom prst="rect">
            <a:avLst/>
          </a:prstGeom>
          <a:noFill/>
          <a:ln/>
        </p:spPr>
        <p:txBody>
          <a:bodyPr wrap="none" lIns="0" tIns="0" rIns="0" bIns="0" rtlCol="0" anchor="t"/>
          <a:lstStyle/>
          <a:p>
            <a:pPr algn="ctr" indent="0" marL="0">
              <a:lnSpc>
                <a:spcPts val="3250"/>
              </a:lnSpc>
              <a:buNone/>
            </a:pPr>
            <a:r>
              <a:rPr lang="en-US" sz="2150" dirty="0">
                <a:solidFill>
                  <a:srgbClr val="384653"/>
                </a:solidFill>
                <a:latin typeface="Host Grotesk Medium" pitchFamily="34" charset="0"/>
                <a:ea typeface="Host Grotesk Medium" pitchFamily="34" charset="-122"/>
                <a:cs typeface="Host Grotesk Medium" pitchFamily="34" charset="-120"/>
              </a:rPr>
              <a:t>1</a:t>
            </a:r>
            <a:endParaRPr lang="en-US" sz="2150" dirty="0"/>
          </a:p>
        </p:txBody>
      </p:sp>
      <p:sp>
        <p:nvSpPr>
          <p:cNvPr id="7" name="Text 4"/>
          <p:cNvSpPr/>
          <p:nvPr/>
        </p:nvSpPr>
        <p:spPr>
          <a:xfrm>
            <a:off x="5059799" y="4313396"/>
            <a:ext cx="1240036"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標準化協議</a:t>
            </a:r>
            <a:endParaRPr lang="en-US" sz="1950" dirty="0"/>
          </a:p>
        </p:txBody>
      </p:sp>
      <p:sp>
        <p:nvSpPr>
          <p:cNvPr id="8" name="Shape 5"/>
          <p:cNvSpPr/>
          <p:nvPr/>
        </p:nvSpPr>
        <p:spPr>
          <a:xfrm>
            <a:off x="4910971" y="4837152"/>
            <a:ext cx="8876109" cy="11430"/>
          </a:xfrm>
          <a:prstGeom prst="roundRect">
            <a:avLst>
              <a:gd name="adj" fmla="val 729302"/>
            </a:avLst>
          </a:prstGeom>
          <a:solidFill>
            <a:srgbClr val="BFD3D8"/>
          </a:solidFill>
          <a:ln/>
        </p:spPr>
      </p:sp>
      <p:pic>
        <p:nvPicPr>
          <p:cNvPr id="9" name="Image 1" descr="preencoded.png">    </p:cNvPr>
          <p:cNvPicPr>
            <a:picLocks noChangeAspect="1"/>
          </p:cNvPicPr>
          <p:nvPr/>
        </p:nvPicPr>
        <p:blipFill>
          <a:blip r:embed="rId2"/>
          <a:stretch>
            <a:fillRect/>
          </a:stretch>
        </p:blipFill>
        <p:spPr>
          <a:xfrm>
            <a:off x="2440424" y="4871442"/>
            <a:ext cx="3228022" cy="706874"/>
          </a:xfrm>
          <a:prstGeom prst="rect">
            <a:avLst/>
          </a:prstGeom>
        </p:spPr>
      </p:pic>
      <p:sp>
        <p:nvSpPr>
          <p:cNvPr id="10" name="Text 6"/>
          <p:cNvSpPr/>
          <p:nvPr/>
        </p:nvSpPr>
        <p:spPr>
          <a:xfrm>
            <a:off x="3914894" y="5050393"/>
            <a:ext cx="279083" cy="348853"/>
          </a:xfrm>
          <a:prstGeom prst="rect">
            <a:avLst/>
          </a:prstGeom>
          <a:noFill/>
          <a:ln/>
        </p:spPr>
        <p:txBody>
          <a:bodyPr wrap="none" lIns="0" tIns="0" rIns="0" bIns="0" rtlCol="0" anchor="t"/>
          <a:lstStyle/>
          <a:p>
            <a:pPr algn="ctr" indent="0" marL="0">
              <a:lnSpc>
                <a:spcPts val="3250"/>
              </a:lnSpc>
              <a:buNone/>
            </a:pPr>
            <a:r>
              <a:rPr lang="en-US" sz="2150" dirty="0">
                <a:solidFill>
                  <a:srgbClr val="384653"/>
                </a:solidFill>
                <a:latin typeface="Host Grotesk Medium" pitchFamily="34" charset="0"/>
                <a:ea typeface="Host Grotesk Medium" pitchFamily="34" charset="-122"/>
                <a:cs typeface="Host Grotesk Medium" pitchFamily="34" charset="-120"/>
              </a:rPr>
              <a:t>2</a:t>
            </a:r>
            <a:endParaRPr lang="en-US" sz="2150" dirty="0"/>
          </a:p>
        </p:txBody>
      </p:sp>
      <p:sp>
        <p:nvSpPr>
          <p:cNvPr id="11" name="Text 7"/>
          <p:cNvSpPr/>
          <p:nvPr/>
        </p:nvSpPr>
        <p:spPr>
          <a:xfrm>
            <a:off x="5866805" y="5069800"/>
            <a:ext cx="1488043"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公平比較平台</a:t>
            </a:r>
            <a:endParaRPr lang="en-US" sz="1950" dirty="0"/>
          </a:p>
        </p:txBody>
      </p:sp>
      <p:sp>
        <p:nvSpPr>
          <p:cNvPr id="12" name="Shape 8"/>
          <p:cNvSpPr/>
          <p:nvPr/>
        </p:nvSpPr>
        <p:spPr>
          <a:xfrm>
            <a:off x="5717977" y="5593556"/>
            <a:ext cx="8069104" cy="11430"/>
          </a:xfrm>
          <a:prstGeom prst="roundRect">
            <a:avLst>
              <a:gd name="adj" fmla="val 729302"/>
            </a:avLst>
          </a:prstGeom>
          <a:solidFill>
            <a:srgbClr val="BFD3D8"/>
          </a:solidFill>
          <a:ln/>
        </p:spPr>
      </p:sp>
      <p:pic>
        <p:nvPicPr>
          <p:cNvPr id="13" name="Image 2" descr="preencoded.png">    </p:cNvPr>
          <p:cNvPicPr>
            <a:picLocks noChangeAspect="1"/>
          </p:cNvPicPr>
          <p:nvPr/>
        </p:nvPicPr>
        <p:blipFill>
          <a:blip r:embed="rId3"/>
          <a:stretch>
            <a:fillRect/>
          </a:stretch>
        </p:blipFill>
        <p:spPr>
          <a:xfrm>
            <a:off x="1633418" y="5627846"/>
            <a:ext cx="4842034" cy="706874"/>
          </a:xfrm>
          <a:prstGeom prst="rect">
            <a:avLst/>
          </a:prstGeom>
        </p:spPr>
      </p:pic>
      <p:sp>
        <p:nvSpPr>
          <p:cNvPr id="14" name="Text 9"/>
          <p:cNvSpPr/>
          <p:nvPr/>
        </p:nvSpPr>
        <p:spPr>
          <a:xfrm>
            <a:off x="3914894" y="5806797"/>
            <a:ext cx="279083" cy="348853"/>
          </a:xfrm>
          <a:prstGeom prst="rect">
            <a:avLst/>
          </a:prstGeom>
          <a:noFill/>
          <a:ln/>
        </p:spPr>
        <p:txBody>
          <a:bodyPr wrap="none" lIns="0" tIns="0" rIns="0" bIns="0" rtlCol="0" anchor="t"/>
          <a:lstStyle/>
          <a:p>
            <a:pPr algn="ctr" indent="0" marL="0">
              <a:lnSpc>
                <a:spcPts val="3250"/>
              </a:lnSpc>
              <a:buNone/>
            </a:pPr>
            <a:r>
              <a:rPr lang="en-US" sz="2150" dirty="0">
                <a:solidFill>
                  <a:srgbClr val="384653"/>
                </a:solidFill>
                <a:latin typeface="Host Grotesk Medium" pitchFamily="34" charset="0"/>
                <a:ea typeface="Host Grotesk Medium" pitchFamily="34" charset="-122"/>
                <a:cs typeface="Host Grotesk Medium" pitchFamily="34" charset="-120"/>
              </a:rPr>
              <a:t>3</a:t>
            </a:r>
            <a:endParaRPr lang="en-US" sz="2150" dirty="0"/>
          </a:p>
        </p:txBody>
      </p:sp>
      <p:sp>
        <p:nvSpPr>
          <p:cNvPr id="15" name="Text 10"/>
          <p:cNvSpPr/>
          <p:nvPr/>
        </p:nvSpPr>
        <p:spPr>
          <a:xfrm>
            <a:off x="6673810" y="5826204"/>
            <a:ext cx="1736050"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多樣化評估指標</a:t>
            </a:r>
            <a:endParaRPr lang="en-US" sz="1950" dirty="0"/>
          </a:p>
        </p:txBody>
      </p:sp>
      <p:sp>
        <p:nvSpPr>
          <p:cNvPr id="16" name="Shape 11"/>
          <p:cNvSpPr/>
          <p:nvPr/>
        </p:nvSpPr>
        <p:spPr>
          <a:xfrm>
            <a:off x="6524982" y="6349960"/>
            <a:ext cx="7262098" cy="11430"/>
          </a:xfrm>
          <a:prstGeom prst="roundRect">
            <a:avLst>
              <a:gd name="adj" fmla="val 729302"/>
            </a:avLst>
          </a:prstGeom>
          <a:solidFill>
            <a:srgbClr val="BFD3D8"/>
          </a:solidFill>
          <a:ln/>
        </p:spPr>
      </p:sp>
      <p:pic>
        <p:nvPicPr>
          <p:cNvPr id="17" name="Image 3" descr="preencoded.png">    </p:cNvPr>
          <p:cNvPicPr>
            <a:picLocks noChangeAspect="1"/>
          </p:cNvPicPr>
          <p:nvPr/>
        </p:nvPicPr>
        <p:blipFill>
          <a:blip r:embed="rId4"/>
          <a:stretch>
            <a:fillRect/>
          </a:stretch>
        </p:blipFill>
        <p:spPr>
          <a:xfrm>
            <a:off x="826294" y="6384250"/>
            <a:ext cx="6456164" cy="706874"/>
          </a:xfrm>
          <a:prstGeom prst="rect">
            <a:avLst/>
          </a:prstGeom>
        </p:spPr>
      </p:pic>
      <p:sp>
        <p:nvSpPr>
          <p:cNvPr id="18" name="Text 12"/>
          <p:cNvSpPr/>
          <p:nvPr/>
        </p:nvSpPr>
        <p:spPr>
          <a:xfrm>
            <a:off x="3914775" y="6563201"/>
            <a:ext cx="279083" cy="348853"/>
          </a:xfrm>
          <a:prstGeom prst="rect">
            <a:avLst/>
          </a:prstGeom>
          <a:noFill/>
          <a:ln/>
        </p:spPr>
        <p:txBody>
          <a:bodyPr wrap="none" lIns="0" tIns="0" rIns="0" bIns="0" rtlCol="0" anchor="t"/>
          <a:lstStyle/>
          <a:p>
            <a:pPr algn="ctr" indent="0" marL="0">
              <a:lnSpc>
                <a:spcPts val="3250"/>
              </a:lnSpc>
              <a:buNone/>
            </a:pPr>
            <a:r>
              <a:rPr lang="en-US" sz="2150" dirty="0">
                <a:solidFill>
                  <a:srgbClr val="384653"/>
                </a:solidFill>
                <a:latin typeface="Host Grotesk Medium" pitchFamily="34" charset="0"/>
                <a:ea typeface="Host Grotesk Medium" pitchFamily="34" charset="-122"/>
                <a:cs typeface="Host Grotesk Medium" pitchFamily="34" charset="-120"/>
              </a:rPr>
              <a:t>4</a:t>
            </a:r>
            <a:endParaRPr lang="en-US" sz="2150" dirty="0"/>
          </a:p>
        </p:txBody>
      </p:sp>
      <p:sp>
        <p:nvSpPr>
          <p:cNvPr id="19" name="Text 13"/>
          <p:cNvSpPr/>
          <p:nvPr/>
        </p:nvSpPr>
        <p:spPr>
          <a:xfrm>
            <a:off x="7480816" y="6582608"/>
            <a:ext cx="1984058"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跨語言基準資料集</a:t>
            </a:r>
            <a:endParaRPr lang="en-US" sz="19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969407"/>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技術整合與創新應用</a:t>
            </a:r>
            <a:endParaRPr lang="en-US" sz="3900" dirty="0"/>
          </a:p>
        </p:txBody>
      </p:sp>
      <p:sp>
        <p:nvSpPr>
          <p:cNvPr id="3" name="Text 1"/>
          <p:cNvSpPr/>
          <p:nvPr/>
        </p:nvSpPr>
        <p:spPr>
          <a:xfrm>
            <a:off x="793790" y="2085499"/>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2E3C4E"/>
                </a:solidFill>
                <a:latin typeface="Host Grotesk Medium" pitchFamily="34" charset="0"/>
                <a:ea typeface="Host Grotesk Medium" pitchFamily="34" charset="-122"/>
                <a:cs typeface="Host Grotesk Medium" pitchFamily="34" charset="-120"/>
              </a:rPr>
              <a:t>AI驅動的語言學習時代</a:t>
            </a:r>
            <a:endParaRPr lang="en-US" sz="1950" dirty="0"/>
          </a:p>
        </p:txBody>
      </p:sp>
      <p:sp>
        <p:nvSpPr>
          <p:cNvPr id="4" name="Text 2"/>
          <p:cNvSpPr/>
          <p:nvPr/>
        </p:nvSpPr>
        <p:spPr>
          <a:xfrm>
            <a:off x="793790" y="2594015"/>
            <a:ext cx="7632025"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隨著人工智慧技術的快速發展，自動發音評估正朝向更加智能化和個性化的方向發展。</a:t>
            </a:r>
            <a:endParaRPr lang="en-US" sz="1550" dirty="0"/>
          </a:p>
        </p:txBody>
      </p:sp>
      <p:sp>
        <p:nvSpPr>
          <p:cNvPr id="5" name="Text 3"/>
          <p:cNvSpPr/>
          <p:nvPr/>
        </p:nvSpPr>
        <p:spPr>
          <a:xfrm>
            <a:off x="793790" y="3070265"/>
            <a:ext cx="7632025"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與對話式AI的深度整合</a:t>
            </a:r>
            <a:endParaRPr lang="en-US" sz="1550" dirty="0"/>
          </a:p>
        </p:txBody>
      </p:sp>
      <p:sp>
        <p:nvSpPr>
          <p:cNvPr id="6" name="Text 4"/>
          <p:cNvSpPr/>
          <p:nvPr/>
        </p:nvSpPr>
        <p:spPr>
          <a:xfrm>
            <a:off x="793790" y="3437334"/>
            <a:ext cx="7632025"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個性化學習路徑規劃</a:t>
            </a:r>
            <a:endParaRPr lang="en-US" sz="1550" dirty="0"/>
          </a:p>
        </p:txBody>
      </p:sp>
      <p:sp>
        <p:nvSpPr>
          <p:cNvPr id="7" name="Text 5"/>
          <p:cNvSpPr/>
          <p:nvPr/>
        </p:nvSpPr>
        <p:spPr>
          <a:xfrm>
            <a:off x="793790" y="3804404"/>
            <a:ext cx="7632025"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實時互動式回饋</a:t>
            </a:r>
            <a:endParaRPr lang="en-US" sz="1550" dirty="0"/>
          </a:p>
        </p:txBody>
      </p:sp>
      <p:sp>
        <p:nvSpPr>
          <p:cNvPr id="8" name="Text 6"/>
          <p:cNvSpPr/>
          <p:nvPr/>
        </p:nvSpPr>
        <p:spPr>
          <a:xfrm>
            <a:off x="793790" y="4171474"/>
            <a:ext cx="7632025"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多模態學習支援</a:t>
            </a:r>
            <a:endParaRPr lang="en-US" sz="1550" dirty="0"/>
          </a:p>
        </p:txBody>
      </p:sp>
      <p:sp>
        <p:nvSpPr>
          <p:cNvPr id="9" name="Text 7"/>
          <p:cNvSpPr/>
          <p:nvPr/>
        </p:nvSpPr>
        <p:spPr>
          <a:xfrm>
            <a:off x="793790" y="4647724"/>
            <a:ext cx="7632025"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這些創新將為語言學習者提供更加豐富和有效的學習體驗。</a:t>
            </a:r>
            <a:endParaRPr lang="en-US" sz="1550" dirty="0"/>
          </a:p>
        </p:txBody>
      </p:sp>
      <p:pic>
        <p:nvPicPr>
          <p:cNvPr id="10" name="Image 0" descr="preencoded.png">    </p:cNvPr>
          <p:cNvPicPr>
            <a:picLocks noChangeAspect="1"/>
          </p:cNvPicPr>
          <p:nvPr/>
        </p:nvPicPr>
        <p:blipFill>
          <a:blip r:embed="rId1"/>
          <a:stretch>
            <a:fillRect/>
          </a:stretch>
        </p:blipFill>
        <p:spPr>
          <a:xfrm>
            <a:off x="8917543" y="2110383"/>
            <a:ext cx="4926568" cy="492656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1710928"/>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結論與展望</a:t>
            </a:r>
            <a:endParaRPr lang="en-US" sz="3900" dirty="0"/>
          </a:p>
        </p:txBody>
      </p:sp>
      <p:sp>
        <p:nvSpPr>
          <p:cNvPr id="4" name="Text 1"/>
          <p:cNvSpPr/>
          <p:nvPr/>
        </p:nvSpPr>
        <p:spPr>
          <a:xfrm>
            <a:off x="793790" y="2628662"/>
            <a:ext cx="7556421" cy="892969"/>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本綜述強調了發音評估整體性和包容性方法的重要性。透過詳細闡述技術進展和資料限制，為研究人員和實務工作者提供了建構強健、適應性強且可擴展的發音評估系統的路線圖。</a:t>
            </a:r>
            <a:endParaRPr lang="en-US" sz="1550" dirty="0"/>
          </a:p>
        </p:txBody>
      </p:sp>
      <p:sp>
        <p:nvSpPr>
          <p:cNvPr id="5" name="Shape 2"/>
          <p:cNvSpPr/>
          <p:nvPr/>
        </p:nvSpPr>
        <p:spPr>
          <a:xfrm>
            <a:off x="793790" y="3744873"/>
            <a:ext cx="3679031" cy="1436489"/>
          </a:xfrm>
          <a:prstGeom prst="roundRect">
            <a:avLst>
              <a:gd name="adj" fmla="val 5803"/>
            </a:avLst>
          </a:prstGeom>
          <a:solidFill>
            <a:srgbClr val="D9EDF2"/>
          </a:solidFill>
          <a:ln w="7620">
            <a:solidFill>
              <a:srgbClr val="BFD3D8"/>
            </a:solidFill>
            <a:prstDash val="solid"/>
          </a:ln>
        </p:spPr>
      </p:sp>
      <p:sp>
        <p:nvSpPr>
          <p:cNvPr id="6" name="Text 3"/>
          <p:cNvSpPr/>
          <p:nvPr/>
        </p:nvSpPr>
        <p:spPr>
          <a:xfrm>
            <a:off x="999768" y="395085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技術路線圖</a:t>
            </a:r>
            <a:endParaRPr lang="en-US" sz="1950" dirty="0"/>
          </a:p>
        </p:txBody>
      </p:sp>
      <p:sp>
        <p:nvSpPr>
          <p:cNvPr id="7" name="Text 4"/>
          <p:cNvSpPr/>
          <p:nvPr/>
        </p:nvSpPr>
        <p:spPr>
          <a:xfrm>
            <a:off x="999768" y="4380071"/>
            <a:ext cx="3267075"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為研究人員提供清晰的技術發展方向</a:t>
            </a:r>
            <a:endParaRPr lang="en-US" sz="1550" dirty="0"/>
          </a:p>
        </p:txBody>
      </p:sp>
      <p:sp>
        <p:nvSpPr>
          <p:cNvPr id="8" name="Shape 5"/>
          <p:cNvSpPr/>
          <p:nvPr/>
        </p:nvSpPr>
        <p:spPr>
          <a:xfrm>
            <a:off x="4671179" y="3744873"/>
            <a:ext cx="3679031" cy="1436489"/>
          </a:xfrm>
          <a:prstGeom prst="roundRect">
            <a:avLst>
              <a:gd name="adj" fmla="val 5803"/>
            </a:avLst>
          </a:prstGeom>
          <a:solidFill>
            <a:srgbClr val="D9EDF2"/>
          </a:solidFill>
          <a:ln w="7620">
            <a:solidFill>
              <a:srgbClr val="BFD3D8"/>
            </a:solidFill>
            <a:prstDash val="solid"/>
          </a:ln>
        </p:spPr>
      </p:sp>
      <p:sp>
        <p:nvSpPr>
          <p:cNvPr id="9" name="Text 6"/>
          <p:cNvSpPr/>
          <p:nvPr/>
        </p:nvSpPr>
        <p:spPr>
          <a:xfrm>
            <a:off x="4877157" y="395085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實務指導</a:t>
            </a:r>
            <a:endParaRPr lang="en-US" sz="1950" dirty="0"/>
          </a:p>
        </p:txBody>
      </p:sp>
      <p:sp>
        <p:nvSpPr>
          <p:cNvPr id="10" name="Text 7"/>
          <p:cNvSpPr/>
          <p:nvPr/>
        </p:nvSpPr>
        <p:spPr>
          <a:xfrm>
            <a:off x="4877157" y="4380071"/>
            <a:ext cx="3267075"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為實務工作者提供系統建構的實用建議</a:t>
            </a:r>
            <a:endParaRPr lang="en-US" sz="1550" dirty="0"/>
          </a:p>
        </p:txBody>
      </p:sp>
      <p:sp>
        <p:nvSpPr>
          <p:cNvPr id="11" name="Shape 8"/>
          <p:cNvSpPr/>
          <p:nvPr/>
        </p:nvSpPr>
        <p:spPr>
          <a:xfrm>
            <a:off x="793790" y="5379720"/>
            <a:ext cx="7556421" cy="1138833"/>
          </a:xfrm>
          <a:prstGeom prst="roundRect">
            <a:avLst>
              <a:gd name="adj" fmla="val 7320"/>
            </a:avLst>
          </a:prstGeom>
          <a:solidFill>
            <a:srgbClr val="D9EDF2"/>
          </a:solidFill>
          <a:ln w="7620">
            <a:solidFill>
              <a:srgbClr val="BFD3D8"/>
            </a:solidFill>
            <a:prstDash val="solid"/>
          </a:ln>
        </p:spPr>
      </p:sp>
      <p:sp>
        <p:nvSpPr>
          <p:cNvPr id="12" name="Text 9"/>
          <p:cNvSpPr/>
          <p:nvPr/>
        </p:nvSpPr>
        <p:spPr>
          <a:xfrm>
            <a:off x="999768" y="558569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未來願景</a:t>
            </a:r>
            <a:endParaRPr lang="en-US" sz="1950" dirty="0"/>
          </a:p>
        </p:txBody>
      </p:sp>
      <p:sp>
        <p:nvSpPr>
          <p:cNvPr id="13" name="Text 10"/>
          <p:cNvSpPr/>
          <p:nvPr/>
        </p:nvSpPr>
        <p:spPr>
          <a:xfrm>
            <a:off x="999768" y="6014918"/>
            <a:ext cx="7144464"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在AI驅動的語言學習時代建構更好的系統</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1859756"/>
            <a:ext cx="5953720"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第二語言發音評估的複雜性</a:t>
            </a:r>
            <a:endParaRPr lang="en-US" sz="3900" dirty="0"/>
          </a:p>
        </p:txBody>
      </p:sp>
      <p:sp>
        <p:nvSpPr>
          <p:cNvPr id="4" name="Shape 1"/>
          <p:cNvSpPr/>
          <p:nvPr/>
        </p:nvSpPr>
        <p:spPr>
          <a:xfrm>
            <a:off x="6280190" y="2777490"/>
            <a:ext cx="3679031" cy="1138833"/>
          </a:xfrm>
          <a:prstGeom prst="roundRect">
            <a:avLst>
              <a:gd name="adj" fmla="val 7320"/>
            </a:avLst>
          </a:prstGeom>
          <a:solidFill>
            <a:srgbClr val="D9EDF2"/>
          </a:solidFill>
          <a:ln w="7620">
            <a:solidFill>
              <a:srgbClr val="BFD3D8"/>
            </a:solidFill>
            <a:prstDash val="solid"/>
          </a:ln>
        </p:spPr>
      </p:sp>
      <p:sp>
        <p:nvSpPr>
          <p:cNvPr id="5" name="Text 2"/>
          <p:cNvSpPr/>
          <p:nvPr/>
        </p:nvSpPr>
        <p:spPr>
          <a:xfrm>
            <a:off x="6486168" y="298346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可理解性</a:t>
            </a:r>
            <a:endParaRPr lang="en-US" sz="1950" dirty="0"/>
          </a:p>
        </p:txBody>
      </p:sp>
      <p:sp>
        <p:nvSpPr>
          <p:cNvPr id="6" name="Text 3"/>
          <p:cNvSpPr/>
          <p:nvPr/>
        </p:nvSpPr>
        <p:spPr>
          <a:xfrm>
            <a:off x="6486168" y="3412688"/>
            <a:ext cx="3267075"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聽者能夠理解說話者意圖的程度</a:t>
            </a:r>
            <a:endParaRPr lang="en-US" sz="1550" dirty="0"/>
          </a:p>
        </p:txBody>
      </p:sp>
      <p:sp>
        <p:nvSpPr>
          <p:cNvPr id="7" name="Shape 4"/>
          <p:cNvSpPr/>
          <p:nvPr/>
        </p:nvSpPr>
        <p:spPr>
          <a:xfrm>
            <a:off x="10157579" y="2777490"/>
            <a:ext cx="3679031" cy="1138833"/>
          </a:xfrm>
          <a:prstGeom prst="roundRect">
            <a:avLst>
              <a:gd name="adj" fmla="val 7320"/>
            </a:avLst>
          </a:prstGeom>
          <a:solidFill>
            <a:srgbClr val="D9EDF2"/>
          </a:solidFill>
          <a:ln w="7620">
            <a:solidFill>
              <a:srgbClr val="BFD3D8"/>
            </a:solidFill>
            <a:prstDash val="solid"/>
          </a:ln>
        </p:spPr>
      </p:sp>
      <p:sp>
        <p:nvSpPr>
          <p:cNvPr id="8" name="Text 5"/>
          <p:cNvSpPr/>
          <p:nvPr/>
        </p:nvSpPr>
        <p:spPr>
          <a:xfrm>
            <a:off x="10363557" y="298346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可理解度</a:t>
            </a:r>
            <a:endParaRPr lang="en-US" sz="1950" dirty="0"/>
          </a:p>
        </p:txBody>
      </p:sp>
      <p:sp>
        <p:nvSpPr>
          <p:cNvPr id="9" name="Text 6"/>
          <p:cNvSpPr/>
          <p:nvPr/>
        </p:nvSpPr>
        <p:spPr>
          <a:xfrm>
            <a:off x="10363557" y="3412688"/>
            <a:ext cx="3267075"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聽者理解語音內容所需的努力程度</a:t>
            </a:r>
            <a:endParaRPr lang="en-US" sz="1550" dirty="0"/>
          </a:p>
        </p:txBody>
      </p:sp>
      <p:sp>
        <p:nvSpPr>
          <p:cNvPr id="10" name="Shape 7"/>
          <p:cNvSpPr/>
          <p:nvPr/>
        </p:nvSpPr>
        <p:spPr>
          <a:xfrm>
            <a:off x="6280190" y="4114681"/>
            <a:ext cx="7556421" cy="1138833"/>
          </a:xfrm>
          <a:prstGeom prst="roundRect">
            <a:avLst>
              <a:gd name="adj" fmla="val 7320"/>
            </a:avLst>
          </a:prstGeom>
          <a:solidFill>
            <a:srgbClr val="D9EDF2"/>
          </a:solidFill>
          <a:ln w="7620">
            <a:solidFill>
              <a:srgbClr val="BFD3D8"/>
            </a:solidFill>
            <a:prstDash val="solid"/>
          </a:ln>
        </p:spPr>
      </p:sp>
      <p:sp>
        <p:nvSpPr>
          <p:cNvPr id="11" name="Text 8"/>
          <p:cNvSpPr/>
          <p:nvPr/>
        </p:nvSpPr>
        <p:spPr>
          <a:xfrm>
            <a:off x="6486168" y="4320659"/>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口音程度</a:t>
            </a:r>
            <a:endParaRPr lang="en-US" sz="1950" dirty="0"/>
          </a:p>
        </p:txBody>
      </p:sp>
      <p:sp>
        <p:nvSpPr>
          <p:cNvPr id="12" name="Text 9"/>
          <p:cNvSpPr/>
          <p:nvPr/>
        </p:nvSpPr>
        <p:spPr>
          <a:xfrm>
            <a:off x="6486168" y="4749879"/>
            <a:ext cx="7144464"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語音與目標語言標準發音的偏離程度</a:t>
            </a:r>
            <a:endParaRPr lang="en-US" sz="1550" dirty="0"/>
          </a:p>
        </p:txBody>
      </p:sp>
      <p:sp>
        <p:nvSpPr>
          <p:cNvPr id="13" name="Text 10"/>
          <p:cNvSpPr/>
          <p:nvPr/>
        </p:nvSpPr>
        <p:spPr>
          <a:xfrm>
            <a:off x="6280190" y="5476756"/>
            <a:ext cx="7556421" cy="892969"/>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第二語言發音評估涉及多個構念，這些構念受到語音片段錯誤（如音素插入、刪除、替換）和韻律特徵（如重音、節奏、語調）的影響。發音錯誤主要由母語干擾和個別學習者差異所形成。</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29602"/>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APA技術方法分類</a:t>
            </a:r>
            <a:endParaRPr lang="en-US" sz="3900" dirty="0"/>
          </a:p>
        </p:txBody>
      </p:sp>
      <p:sp>
        <p:nvSpPr>
          <p:cNvPr id="3" name="Text 1"/>
          <p:cNvSpPr/>
          <p:nvPr/>
        </p:nvSpPr>
        <p:spPr>
          <a:xfrm>
            <a:off x="793790" y="3546515"/>
            <a:ext cx="13042821"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本綜述將自動發音評估方法分為七個主要技術流派，每種方法都有其獨特的優勢和應用場景。</a:t>
            </a:r>
            <a:endParaRPr lang="en-US" sz="1550" dirty="0"/>
          </a:p>
        </p:txBody>
      </p:sp>
      <p:sp>
        <p:nvSpPr>
          <p:cNvPr id="4" name="Text 2"/>
          <p:cNvSpPr/>
          <p:nvPr/>
        </p:nvSpPr>
        <p:spPr>
          <a:xfrm>
            <a:off x="793790" y="4067413"/>
            <a:ext cx="198358" cy="248007"/>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Host Grotesk Light" pitchFamily="34" charset="0"/>
                <a:ea typeface="Host Grotesk Light" pitchFamily="34" charset="-122"/>
                <a:cs typeface="Host Grotesk Light" pitchFamily="34" charset="-120"/>
              </a:rPr>
              <a:t>01</a:t>
            </a:r>
            <a:endParaRPr lang="en-US" sz="1550" dirty="0"/>
          </a:p>
        </p:txBody>
      </p:sp>
      <p:pic>
        <p:nvPicPr>
          <p:cNvPr id="5" name="Image 0" descr="preencoded.png">    </p:cNvPr>
          <p:cNvPicPr>
            <a:picLocks noChangeAspect="1"/>
          </p:cNvPicPr>
          <p:nvPr/>
        </p:nvPicPr>
        <p:blipFill>
          <a:blip r:embed="rId1"/>
          <a:stretch>
            <a:fillRect/>
          </a:stretch>
        </p:blipFill>
        <p:spPr>
          <a:xfrm>
            <a:off x="793790" y="4381738"/>
            <a:ext cx="4215289" cy="22860"/>
          </a:xfrm>
          <a:prstGeom prst="rect">
            <a:avLst/>
          </a:prstGeom>
        </p:spPr>
      </p:pic>
      <p:sp>
        <p:nvSpPr>
          <p:cNvPr id="6" name="Text 3"/>
          <p:cNvSpPr/>
          <p:nvPr/>
        </p:nvSpPr>
        <p:spPr>
          <a:xfrm>
            <a:off x="793790" y="4526637"/>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聲學語音分類器</a:t>
            </a:r>
            <a:endParaRPr lang="en-US" sz="1950" dirty="0"/>
          </a:p>
        </p:txBody>
      </p:sp>
      <p:sp>
        <p:nvSpPr>
          <p:cNvPr id="7" name="Text 4"/>
          <p:cNvSpPr/>
          <p:nvPr/>
        </p:nvSpPr>
        <p:spPr>
          <a:xfrm>
            <a:off x="793790" y="4955858"/>
            <a:ext cx="4215289"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使用MFCC和韻律線索等特徵，透過SVM、GMM或DNN檢測音素或韻律錯誤</a:t>
            </a:r>
            <a:endParaRPr lang="en-US" sz="1550" dirty="0"/>
          </a:p>
        </p:txBody>
      </p:sp>
      <p:sp>
        <p:nvSpPr>
          <p:cNvPr id="8" name="Text 5"/>
          <p:cNvSpPr/>
          <p:nvPr/>
        </p:nvSpPr>
        <p:spPr>
          <a:xfrm>
            <a:off x="5207437" y="4067413"/>
            <a:ext cx="198358" cy="248007"/>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Host Grotesk Light" pitchFamily="34" charset="0"/>
                <a:ea typeface="Host Grotesk Light" pitchFamily="34" charset="-122"/>
                <a:cs typeface="Host Grotesk Light" pitchFamily="34" charset="-120"/>
              </a:rPr>
              <a:t>02</a:t>
            </a:r>
            <a:endParaRPr lang="en-US" sz="1550" dirty="0"/>
          </a:p>
        </p:txBody>
      </p:sp>
      <p:pic>
        <p:nvPicPr>
          <p:cNvPr id="9" name="Image 1" descr="preencoded.png">    </p:cNvPr>
          <p:cNvPicPr>
            <a:picLocks noChangeAspect="1"/>
          </p:cNvPicPr>
          <p:nvPr/>
        </p:nvPicPr>
        <p:blipFill>
          <a:blip r:embed="rId2"/>
          <a:stretch>
            <a:fillRect/>
          </a:stretch>
        </p:blipFill>
        <p:spPr>
          <a:xfrm>
            <a:off x="5207437" y="4381738"/>
            <a:ext cx="4215408" cy="22860"/>
          </a:xfrm>
          <a:prstGeom prst="rect">
            <a:avLst/>
          </a:prstGeom>
        </p:spPr>
      </p:pic>
      <p:sp>
        <p:nvSpPr>
          <p:cNvPr id="10" name="Text 6"/>
          <p:cNvSpPr/>
          <p:nvPr/>
        </p:nvSpPr>
        <p:spPr>
          <a:xfrm>
            <a:off x="5207437" y="4526637"/>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擴展識別網路</a:t>
            </a:r>
            <a:endParaRPr lang="en-US" sz="1950" dirty="0"/>
          </a:p>
        </p:txBody>
      </p:sp>
      <p:sp>
        <p:nvSpPr>
          <p:cNvPr id="11" name="Text 7"/>
          <p:cNvSpPr/>
          <p:nvPr/>
        </p:nvSpPr>
        <p:spPr>
          <a:xfrm>
            <a:off x="5207437" y="4955858"/>
            <a:ext cx="4215408"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修改ASR系統以檢測發音錯誤，使用手工製作的錯誤模式</a:t>
            </a:r>
            <a:endParaRPr lang="en-US" sz="1550" dirty="0"/>
          </a:p>
        </p:txBody>
      </p:sp>
      <p:sp>
        <p:nvSpPr>
          <p:cNvPr id="12" name="Text 8"/>
          <p:cNvSpPr/>
          <p:nvPr/>
        </p:nvSpPr>
        <p:spPr>
          <a:xfrm>
            <a:off x="9621203" y="4067413"/>
            <a:ext cx="198358" cy="248007"/>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Host Grotesk Light" pitchFamily="34" charset="0"/>
                <a:ea typeface="Host Grotesk Light" pitchFamily="34" charset="-122"/>
                <a:cs typeface="Host Grotesk Light" pitchFamily="34" charset="-120"/>
              </a:rPr>
              <a:t>03</a:t>
            </a:r>
            <a:endParaRPr lang="en-US" sz="1550" dirty="0"/>
          </a:p>
        </p:txBody>
      </p:sp>
      <p:pic>
        <p:nvPicPr>
          <p:cNvPr id="13" name="Image 2" descr="preencoded.png">    </p:cNvPr>
          <p:cNvPicPr>
            <a:picLocks noChangeAspect="1"/>
          </p:cNvPicPr>
          <p:nvPr/>
        </p:nvPicPr>
        <p:blipFill>
          <a:blip r:embed="rId3"/>
          <a:stretch>
            <a:fillRect/>
          </a:stretch>
        </p:blipFill>
        <p:spPr>
          <a:xfrm>
            <a:off x="9621203" y="4381738"/>
            <a:ext cx="4215289" cy="22860"/>
          </a:xfrm>
          <a:prstGeom prst="rect">
            <a:avLst/>
          </a:prstGeom>
        </p:spPr>
      </p:pic>
      <p:sp>
        <p:nvSpPr>
          <p:cNvPr id="14" name="Text 9"/>
          <p:cNvSpPr/>
          <p:nvPr/>
        </p:nvSpPr>
        <p:spPr>
          <a:xfrm>
            <a:off x="9621203" y="4526637"/>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發音品質評估</a:t>
            </a:r>
            <a:endParaRPr lang="en-US" sz="1950" dirty="0"/>
          </a:p>
        </p:txBody>
      </p:sp>
      <p:sp>
        <p:nvSpPr>
          <p:cNvPr id="15" name="Text 10"/>
          <p:cNvSpPr/>
          <p:nvPr/>
        </p:nvSpPr>
        <p:spPr>
          <a:xfrm>
            <a:off x="9621203" y="4955858"/>
            <a:ext cx="4215289"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基於ASR模型的似然性評分方法，透過上下文感知和持續時間公式進一步改進</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04849"/>
          </a:xfrm>
          <a:prstGeom prst="rect">
            <a:avLst/>
          </a:prstGeom>
        </p:spPr>
      </p:pic>
      <p:sp>
        <p:nvSpPr>
          <p:cNvPr id="3" name="Text 0"/>
          <p:cNvSpPr/>
          <p:nvPr/>
        </p:nvSpPr>
        <p:spPr>
          <a:xfrm>
            <a:off x="793790" y="3421856"/>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深度學習與現代方法</a:t>
            </a:r>
            <a:endParaRPr lang="en-US" sz="3900" dirty="0"/>
          </a:p>
        </p:txBody>
      </p:sp>
      <p:sp>
        <p:nvSpPr>
          <p:cNvPr id="4" name="Text 1"/>
          <p:cNvSpPr/>
          <p:nvPr/>
        </p:nvSpPr>
        <p:spPr>
          <a:xfrm>
            <a:off x="793790" y="453794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2E3C4E"/>
                </a:solidFill>
                <a:latin typeface="Host Grotesk Medium" pitchFamily="34" charset="0"/>
                <a:ea typeface="Host Grotesk Medium" pitchFamily="34" charset="-122"/>
                <a:cs typeface="Host Grotesk Medium" pitchFamily="34" charset="-120"/>
              </a:rPr>
              <a:t>端到端深度學習模型</a:t>
            </a:r>
            <a:endParaRPr lang="en-US" sz="1950" dirty="0"/>
          </a:p>
        </p:txBody>
      </p:sp>
      <p:sp>
        <p:nvSpPr>
          <p:cNvPr id="5" name="Text 2"/>
          <p:cNvSpPr/>
          <p:nvPr/>
        </p:nvSpPr>
        <p:spPr>
          <a:xfrm>
            <a:off x="793790" y="5046464"/>
            <a:ext cx="6279356"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利用CNN、RNN、Transformer和孿生網路進行音素和韻律評分，逐漸取代傳統管道。</a:t>
            </a:r>
            <a:endParaRPr lang="en-US" sz="1550" dirty="0"/>
          </a:p>
        </p:txBody>
      </p:sp>
      <p:sp>
        <p:nvSpPr>
          <p:cNvPr id="6" name="Text 3"/>
          <p:cNvSpPr/>
          <p:nvPr/>
        </p:nvSpPr>
        <p:spPr>
          <a:xfrm>
            <a:off x="793790" y="5820370"/>
            <a:ext cx="62793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卷積神經網路（CNN）</a:t>
            </a:r>
            <a:endParaRPr lang="en-US" sz="1550" dirty="0"/>
          </a:p>
        </p:txBody>
      </p:sp>
      <p:sp>
        <p:nvSpPr>
          <p:cNvPr id="7" name="Text 4"/>
          <p:cNvSpPr/>
          <p:nvPr/>
        </p:nvSpPr>
        <p:spPr>
          <a:xfrm>
            <a:off x="793790" y="6187440"/>
            <a:ext cx="62793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循環神經網路（RNN）</a:t>
            </a:r>
            <a:endParaRPr lang="en-US" sz="1550" dirty="0"/>
          </a:p>
        </p:txBody>
      </p:sp>
      <p:sp>
        <p:nvSpPr>
          <p:cNvPr id="8" name="Text 5"/>
          <p:cNvSpPr/>
          <p:nvPr/>
        </p:nvSpPr>
        <p:spPr>
          <a:xfrm>
            <a:off x="793790" y="6554510"/>
            <a:ext cx="62793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Transformer架構</a:t>
            </a:r>
            <a:endParaRPr lang="en-US" sz="1550" dirty="0"/>
          </a:p>
        </p:txBody>
      </p:sp>
      <p:sp>
        <p:nvSpPr>
          <p:cNvPr id="9" name="Text 6"/>
          <p:cNvSpPr/>
          <p:nvPr/>
        </p:nvSpPr>
        <p:spPr>
          <a:xfrm>
            <a:off x="793790" y="6921579"/>
            <a:ext cx="62793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孿生網路</a:t>
            </a:r>
            <a:endParaRPr lang="en-US" sz="1550" dirty="0"/>
          </a:p>
        </p:txBody>
      </p:sp>
      <p:sp>
        <p:nvSpPr>
          <p:cNvPr id="10" name="Text 7"/>
          <p:cNvSpPr/>
          <p:nvPr/>
        </p:nvSpPr>
        <p:spPr>
          <a:xfrm>
            <a:off x="7564874" y="453794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2E3C4E"/>
                </a:solidFill>
                <a:latin typeface="Host Grotesk Medium" pitchFamily="34" charset="0"/>
                <a:ea typeface="Host Grotesk Medium" pitchFamily="34" charset="-122"/>
                <a:cs typeface="Host Grotesk Medium" pitchFamily="34" charset="-120"/>
              </a:rPr>
              <a:t>自監督學習</a:t>
            </a:r>
            <a:endParaRPr lang="en-US" sz="1950" dirty="0"/>
          </a:p>
        </p:txBody>
      </p:sp>
      <p:sp>
        <p:nvSpPr>
          <p:cNvPr id="11" name="Text 8"/>
          <p:cNvSpPr/>
          <p:nvPr/>
        </p:nvSpPr>
        <p:spPr>
          <a:xfrm>
            <a:off x="7564874" y="5046464"/>
            <a:ext cx="6279356"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利用wav2vec 2.0等模型從原始音訊中提取豐富表示，無需大量標記資料，支援多任務和多語言APA。</a:t>
            </a:r>
            <a:endParaRPr lang="en-US" sz="1550" dirty="0"/>
          </a:p>
        </p:txBody>
      </p:sp>
      <p:sp>
        <p:nvSpPr>
          <p:cNvPr id="12" name="Text 9"/>
          <p:cNvSpPr/>
          <p:nvPr/>
        </p:nvSpPr>
        <p:spPr>
          <a:xfrm>
            <a:off x="7564874" y="5820370"/>
            <a:ext cx="62793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wav2vec 2.0模型</a:t>
            </a:r>
            <a:endParaRPr lang="en-US" sz="1550" dirty="0"/>
          </a:p>
        </p:txBody>
      </p:sp>
      <p:sp>
        <p:nvSpPr>
          <p:cNvPr id="13" name="Text 10"/>
          <p:cNvSpPr/>
          <p:nvPr/>
        </p:nvSpPr>
        <p:spPr>
          <a:xfrm>
            <a:off x="7564874" y="6187440"/>
            <a:ext cx="62793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多任務學習</a:t>
            </a:r>
            <a:endParaRPr lang="en-US" sz="1550" dirty="0"/>
          </a:p>
        </p:txBody>
      </p:sp>
      <p:sp>
        <p:nvSpPr>
          <p:cNvPr id="14" name="Text 11"/>
          <p:cNvSpPr/>
          <p:nvPr/>
        </p:nvSpPr>
        <p:spPr>
          <a:xfrm>
            <a:off x="7564874" y="6554510"/>
            <a:ext cx="62793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多語言支援</a:t>
            </a:r>
            <a:endParaRPr lang="en-US" sz="1550" dirty="0"/>
          </a:p>
        </p:txBody>
      </p:sp>
      <p:sp>
        <p:nvSpPr>
          <p:cNvPr id="15" name="Text 12"/>
          <p:cNvSpPr/>
          <p:nvPr/>
        </p:nvSpPr>
        <p:spPr>
          <a:xfrm>
            <a:off x="7564874" y="6921579"/>
            <a:ext cx="6279356" cy="297656"/>
          </a:xfrm>
          <a:prstGeom prst="rect">
            <a:avLst/>
          </a:prstGeom>
          <a:noFill/>
          <a:ln/>
        </p:spPr>
        <p:txBody>
          <a:bodyPr wrap="none" lIns="0" tIns="0" rIns="0" bIns="0" rtlCol="0" anchor="t"/>
          <a:lstStyle/>
          <a:p>
            <a:pPr algn="l" marL="342900" indent="-342900">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無標記資料利用</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1829276"/>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無監督方法與資料擴增</a:t>
            </a:r>
            <a:endParaRPr lang="en-US" sz="3900" dirty="0"/>
          </a:p>
        </p:txBody>
      </p:sp>
      <p:sp>
        <p:nvSpPr>
          <p:cNvPr id="4" name="Shape 1"/>
          <p:cNvSpPr/>
          <p:nvPr/>
        </p:nvSpPr>
        <p:spPr>
          <a:xfrm>
            <a:off x="793790" y="2747010"/>
            <a:ext cx="7556421" cy="1466969"/>
          </a:xfrm>
          <a:prstGeom prst="roundRect">
            <a:avLst>
              <a:gd name="adj" fmla="val 5682"/>
            </a:avLst>
          </a:prstGeom>
          <a:solidFill>
            <a:srgbClr val="FAF9F5"/>
          </a:solidFill>
          <a:ln w="22860">
            <a:solidFill>
              <a:srgbClr val="BFD3D8"/>
            </a:solidFill>
            <a:prstDash val="solid"/>
          </a:ln>
        </p:spPr>
      </p:sp>
      <p:sp>
        <p:nvSpPr>
          <p:cNvPr id="5" name="Text 2"/>
          <p:cNvSpPr/>
          <p:nvPr/>
        </p:nvSpPr>
        <p:spPr>
          <a:xfrm>
            <a:off x="1015008" y="296822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無監督方法</a:t>
            </a:r>
            <a:endParaRPr lang="en-US" sz="1950" dirty="0"/>
          </a:p>
        </p:txBody>
      </p:sp>
      <p:sp>
        <p:nvSpPr>
          <p:cNvPr id="6" name="Text 3"/>
          <p:cNvSpPr/>
          <p:nvPr/>
        </p:nvSpPr>
        <p:spPr>
          <a:xfrm>
            <a:off x="1015008" y="3397448"/>
            <a:ext cx="7113984"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在沒有標記訓練資料的情況下，聚類學習者和教師語音表示，使用動態時間規整（DTW）等技術進行評分。</a:t>
            </a:r>
            <a:endParaRPr lang="en-US" sz="1550" dirty="0"/>
          </a:p>
        </p:txBody>
      </p:sp>
      <p:sp>
        <p:nvSpPr>
          <p:cNvPr id="7" name="Shape 4"/>
          <p:cNvSpPr/>
          <p:nvPr/>
        </p:nvSpPr>
        <p:spPr>
          <a:xfrm>
            <a:off x="793790" y="4412337"/>
            <a:ext cx="7556421" cy="1466969"/>
          </a:xfrm>
          <a:prstGeom prst="roundRect">
            <a:avLst>
              <a:gd name="adj" fmla="val 5682"/>
            </a:avLst>
          </a:prstGeom>
          <a:solidFill>
            <a:srgbClr val="FAF9F5"/>
          </a:solidFill>
          <a:ln w="22860">
            <a:solidFill>
              <a:srgbClr val="BFD3D8"/>
            </a:solidFill>
            <a:prstDash val="solid"/>
          </a:ln>
        </p:spPr>
      </p:sp>
      <p:sp>
        <p:nvSpPr>
          <p:cNvPr id="8" name="Text 5"/>
          <p:cNvSpPr/>
          <p:nvPr/>
        </p:nvSpPr>
        <p:spPr>
          <a:xfrm>
            <a:off x="1015008" y="4633555"/>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資料擴增技術</a:t>
            </a:r>
            <a:endParaRPr lang="en-US" sz="1950" dirty="0"/>
          </a:p>
        </p:txBody>
      </p:sp>
      <p:sp>
        <p:nvSpPr>
          <p:cNvPr id="9" name="Text 6"/>
          <p:cNvSpPr/>
          <p:nvPr/>
        </p:nvSpPr>
        <p:spPr>
          <a:xfrm>
            <a:off x="1015008" y="5062776"/>
            <a:ext cx="7113984"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包括合成發音錯誤生成、語音轉換和音素混合等方法，解決資料稀缺和類別不平衡問題。</a:t>
            </a:r>
            <a:endParaRPr lang="en-US" sz="1550" dirty="0"/>
          </a:p>
        </p:txBody>
      </p:sp>
      <p:sp>
        <p:nvSpPr>
          <p:cNvPr id="10" name="Text 7"/>
          <p:cNvSpPr/>
          <p:nvPr/>
        </p:nvSpPr>
        <p:spPr>
          <a:xfrm>
            <a:off x="793790" y="6102548"/>
            <a:ext cx="7556421"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這些先進技術為處理資料限制和提高模型泛化能力提供了創新解決方案。</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382083"/>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資料集現況分析</a:t>
            </a:r>
            <a:endParaRPr lang="en-US" sz="3900" dirty="0"/>
          </a:p>
        </p:txBody>
      </p:sp>
      <p:sp>
        <p:nvSpPr>
          <p:cNvPr id="4" name="Text 1"/>
          <p:cNvSpPr/>
          <p:nvPr/>
        </p:nvSpPr>
        <p:spPr>
          <a:xfrm>
            <a:off x="793790" y="3299817"/>
            <a:ext cx="7556421"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本文調查了廣泛使用的APA資料集，發現了一些重要的趨勢和限制。</a:t>
            </a:r>
            <a:endParaRPr lang="en-US" sz="1550" dirty="0"/>
          </a:p>
        </p:txBody>
      </p:sp>
      <p:sp>
        <p:nvSpPr>
          <p:cNvPr id="5" name="Text 2"/>
          <p:cNvSpPr/>
          <p:nvPr/>
        </p:nvSpPr>
        <p:spPr>
          <a:xfrm>
            <a:off x="793790" y="3919895"/>
            <a:ext cx="2353389" cy="654963"/>
          </a:xfrm>
          <a:prstGeom prst="rect">
            <a:avLst/>
          </a:prstGeom>
          <a:noFill/>
          <a:ln/>
        </p:spPr>
        <p:txBody>
          <a:bodyPr wrap="none" lIns="0" tIns="0" rIns="0" bIns="0" rtlCol="0" anchor="t"/>
          <a:lstStyle/>
          <a:p>
            <a:pPr algn="ctr" indent="0" marL="0">
              <a:lnSpc>
                <a:spcPts val="5150"/>
              </a:lnSpc>
              <a:buNone/>
            </a:pPr>
            <a:r>
              <a:rPr lang="en-US" sz="5150" dirty="0">
                <a:solidFill>
                  <a:srgbClr val="384653"/>
                </a:solidFill>
                <a:latin typeface="Host Grotesk Medium" pitchFamily="34" charset="0"/>
                <a:ea typeface="Host Grotesk Medium" pitchFamily="34" charset="-122"/>
                <a:cs typeface="Host Grotesk Medium" pitchFamily="34" charset="-120"/>
              </a:rPr>
              <a:t>70%</a:t>
            </a:r>
            <a:endParaRPr lang="en-US" sz="5150" dirty="0"/>
          </a:p>
        </p:txBody>
      </p:sp>
      <p:sp>
        <p:nvSpPr>
          <p:cNvPr id="6" name="Text 3"/>
          <p:cNvSpPr/>
          <p:nvPr/>
        </p:nvSpPr>
        <p:spPr>
          <a:xfrm>
            <a:off x="793790" y="4822865"/>
            <a:ext cx="2353389" cy="310158"/>
          </a:xfrm>
          <a:prstGeom prst="rect">
            <a:avLst/>
          </a:prstGeom>
          <a:noFill/>
          <a:ln/>
        </p:spPr>
        <p:txBody>
          <a:bodyPr wrap="none" lIns="0" tIns="0" rIns="0" bIns="0" rtlCol="0" anchor="t"/>
          <a:lstStyle/>
          <a:p>
            <a:pPr algn="ctr"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英語主導</a:t>
            </a:r>
            <a:endParaRPr lang="en-US" sz="1950" dirty="0"/>
          </a:p>
        </p:txBody>
      </p:sp>
      <p:sp>
        <p:nvSpPr>
          <p:cNvPr id="7" name="Text 4"/>
          <p:cNvSpPr/>
          <p:nvPr/>
        </p:nvSpPr>
        <p:spPr>
          <a:xfrm>
            <a:off x="793790" y="5252085"/>
            <a:ext cx="2353389" cy="595313"/>
          </a:xfrm>
          <a:prstGeom prst="rect">
            <a:avLst/>
          </a:prstGeom>
          <a:noFill/>
          <a:ln/>
        </p:spPr>
        <p:txBody>
          <a:bodyPr wrap="square" lIns="0" tIns="0" rIns="0" bIns="0" rtlCol="0" anchor="t"/>
          <a:lstStyle/>
          <a:p>
            <a:pPr algn="ctr" indent="0" marL="0">
              <a:lnSpc>
                <a:spcPts val="2300"/>
              </a:lnSpc>
              <a:buNone/>
            </a:pPr>
            <a:r>
              <a:rPr lang="en-US" sz="1550" dirty="0">
                <a:solidFill>
                  <a:srgbClr val="384653"/>
                </a:solidFill>
                <a:latin typeface="Roboto" pitchFamily="34" charset="0"/>
                <a:ea typeface="Roboto" pitchFamily="34" charset="-122"/>
                <a:cs typeface="Roboto" pitchFamily="34" charset="-120"/>
              </a:rPr>
              <a:t>現有資料集以英語為主，其他語言資源相對稀缺</a:t>
            </a:r>
            <a:endParaRPr lang="en-US" sz="1550" dirty="0"/>
          </a:p>
        </p:txBody>
      </p:sp>
      <p:sp>
        <p:nvSpPr>
          <p:cNvPr id="8" name="Text 5"/>
          <p:cNvSpPr/>
          <p:nvPr/>
        </p:nvSpPr>
        <p:spPr>
          <a:xfrm>
            <a:off x="3395186" y="3919895"/>
            <a:ext cx="2353508" cy="654963"/>
          </a:xfrm>
          <a:prstGeom prst="rect">
            <a:avLst/>
          </a:prstGeom>
          <a:noFill/>
          <a:ln/>
        </p:spPr>
        <p:txBody>
          <a:bodyPr wrap="none" lIns="0" tIns="0" rIns="0" bIns="0" rtlCol="0" anchor="t"/>
          <a:lstStyle/>
          <a:p>
            <a:pPr algn="ctr" indent="0" marL="0">
              <a:lnSpc>
                <a:spcPts val="5150"/>
              </a:lnSpc>
              <a:buNone/>
            </a:pPr>
            <a:r>
              <a:rPr lang="en-US" sz="5150" dirty="0">
                <a:solidFill>
                  <a:srgbClr val="384653"/>
                </a:solidFill>
                <a:latin typeface="Host Grotesk Medium" pitchFamily="34" charset="0"/>
                <a:ea typeface="Host Grotesk Medium" pitchFamily="34" charset="-122"/>
                <a:cs typeface="Host Grotesk Medium" pitchFamily="34" charset="-120"/>
              </a:rPr>
              <a:t>15%</a:t>
            </a:r>
            <a:endParaRPr lang="en-US" sz="5150" dirty="0"/>
          </a:p>
        </p:txBody>
      </p:sp>
      <p:sp>
        <p:nvSpPr>
          <p:cNvPr id="9" name="Text 6"/>
          <p:cNvSpPr/>
          <p:nvPr/>
        </p:nvSpPr>
        <p:spPr>
          <a:xfrm>
            <a:off x="3395186" y="4822865"/>
            <a:ext cx="2353508" cy="310158"/>
          </a:xfrm>
          <a:prstGeom prst="rect">
            <a:avLst/>
          </a:prstGeom>
          <a:noFill/>
          <a:ln/>
        </p:spPr>
        <p:txBody>
          <a:bodyPr wrap="none" lIns="0" tIns="0" rIns="0" bIns="0" rtlCol="0" anchor="t"/>
          <a:lstStyle/>
          <a:p>
            <a:pPr algn="ctr"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兒童語料</a:t>
            </a:r>
            <a:endParaRPr lang="en-US" sz="1950" dirty="0"/>
          </a:p>
        </p:txBody>
      </p:sp>
      <p:sp>
        <p:nvSpPr>
          <p:cNvPr id="10" name="Text 7"/>
          <p:cNvSpPr/>
          <p:nvPr/>
        </p:nvSpPr>
        <p:spPr>
          <a:xfrm>
            <a:off x="3395186" y="5252085"/>
            <a:ext cx="2353508" cy="595313"/>
          </a:xfrm>
          <a:prstGeom prst="rect">
            <a:avLst/>
          </a:prstGeom>
          <a:noFill/>
          <a:ln/>
        </p:spPr>
        <p:txBody>
          <a:bodyPr wrap="square" lIns="0" tIns="0" rIns="0" bIns="0" rtlCol="0" anchor="t"/>
          <a:lstStyle/>
          <a:p>
            <a:pPr algn="ctr" indent="0" marL="0">
              <a:lnSpc>
                <a:spcPts val="2300"/>
              </a:lnSpc>
              <a:buNone/>
            </a:pPr>
            <a:r>
              <a:rPr lang="en-US" sz="1550" dirty="0">
                <a:solidFill>
                  <a:srgbClr val="384653"/>
                </a:solidFill>
                <a:latin typeface="Roboto" pitchFamily="34" charset="0"/>
                <a:ea typeface="Roboto" pitchFamily="34" charset="-122"/>
                <a:cs typeface="Roboto" pitchFamily="34" charset="-120"/>
              </a:rPr>
              <a:t>專注於兒童發音的語料庫數量極為有限</a:t>
            </a:r>
            <a:endParaRPr lang="en-US" sz="1550" dirty="0"/>
          </a:p>
        </p:txBody>
      </p:sp>
      <p:sp>
        <p:nvSpPr>
          <p:cNvPr id="11" name="Text 8"/>
          <p:cNvSpPr/>
          <p:nvPr/>
        </p:nvSpPr>
        <p:spPr>
          <a:xfrm>
            <a:off x="5996702" y="3919895"/>
            <a:ext cx="2353389" cy="654963"/>
          </a:xfrm>
          <a:prstGeom prst="rect">
            <a:avLst/>
          </a:prstGeom>
          <a:noFill/>
          <a:ln/>
        </p:spPr>
        <p:txBody>
          <a:bodyPr wrap="none" lIns="0" tIns="0" rIns="0" bIns="0" rtlCol="0" anchor="t"/>
          <a:lstStyle/>
          <a:p>
            <a:pPr algn="ctr" indent="0" marL="0">
              <a:lnSpc>
                <a:spcPts val="5150"/>
              </a:lnSpc>
              <a:buNone/>
            </a:pPr>
            <a:r>
              <a:rPr lang="en-US" sz="5150" dirty="0">
                <a:solidFill>
                  <a:srgbClr val="384653"/>
                </a:solidFill>
                <a:latin typeface="Host Grotesk Medium" pitchFamily="34" charset="0"/>
                <a:ea typeface="Host Grotesk Medium" pitchFamily="34" charset="-122"/>
                <a:cs typeface="Host Grotesk Medium" pitchFamily="34" charset="-120"/>
              </a:rPr>
              <a:t>25%</a:t>
            </a:r>
            <a:endParaRPr lang="en-US" sz="5150" dirty="0"/>
          </a:p>
        </p:txBody>
      </p:sp>
      <p:sp>
        <p:nvSpPr>
          <p:cNvPr id="12" name="Text 9"/>
          <p:cNvSpPr/>
          <p:nvPr/>
        </p:nvSpPr>
        <p:spPr>
          <a:xfrm>
            <a:off x="5996702" y="4822865"/>
            <a:ext cx="2353389" cy="310158"/>
          </a:xfrm>
          <a:prstGeom prst="rect">
            <a:avLst/>
          </a:prstGeom>
          <a:noFill/>
          <a:ln/>
        </p:spPr>
        <p:txBody>
          <a:bodyPr wrap="none" lIns="0" tIns="0" rIns="0" bIns="0" rtlCol="0" anchor="t"/>
          <a:lstStyle/>
          <a:p>
            <a:pPr algn="ctr"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多語言語料</a:t>
            </a:r>
            <a:endParaRPr lang="en-US" sz="1950" dirty="0"/>
          </a:p>
        </p:txBody>
      </p:sp>
      <p:sp>
        <p:nvSpPr>
          <p:cNvPr id="13" name="Text 10"/>
          <p:cNvSpPr/>
          <p:nvPr/>
        </p:nvSpPr>
        <p:spPr>
          <a:xfrm>
            <a:off x="5996702" y="5252085"/>
            <a:ext cx="2353389" cy="595313"/>
          </a:xfrm>
          <a:prstGeom prst="rect">
            <a:avLst/>
          </a:prstGeom>
          <a:noFill/>
          <a:ln/>
        </p:spPr>
        <p:txBody>
          <a:bodyPr wrap="square" lIns="0" tIns="0" rIns="0" bIns="0" rtlCol="0" anchor="t"/>
          <a:lstStyle/>
          <a:p>
            <a:pPr algn="ctr" indent="0" marL="0">
              <a:lnSpc>
                <a:spcPts val="2300"/>
              </a:lnSpc>
              <a:buNone/>
            </a:pPr>
            <a:r>
              <a:rPr lang="en-US" sz="1550" dirty="0">
                <a:solidFill>
                  <a:srgbClr val="384653"/>
                </a:solidFill>
                <a:latin typeface="Roboto" pitchFamily="34" charset="0"/>
                <a:ea typeface="Roboto" pitchFamily="34" charset="-122"/>
                <a:cs typeface="Roboto" pitchFamily="34" charset="-120"/>
              </a:rPr>
              <a:t>真正的多語言語料庫仍然稀少</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563297"/>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評估指標體系</a:t>
            </a:r>
            <a:endParaRPr lang="en-US" sz="3900" dirty="0"/>
          </a:p>
        </p:txBody>
      </p:sp>
      <p:pic>
        <p:nvPicPr>
          <p:cNvPr id="3" name="Image 0" descr="preencoded.png">    </p:cNvPr>
          <p:cNvPicPr>
            <a:picLocks noChangeAspect="1"/>
          </p:cNvPicPr>
          <p:nvPr/>
        </p:nvPicPr>
        <p:blipFill>
          <a:blip r:embed="rId1"/>
          <a:stretch>
            <a:fillRect/>
          </a:stretch>
        </p:blipFill>
        <p:spPr>
          <a:xfrm>
            <a:off x="793790" y="3580209"/>
            <a:ext cx="496133" cy="496133"/>
          </a:xfrm>
          <a:prstGeom prst="rect">
            <a:avLst/>
          </a:prstGeom>
        </p:spPr>
      </p:pic>
      <p:sp>
        <p:nvSpPr>
          <p:cNvPr id="4" name="Text 1"/>
          <p:cNvSpPr/>
          <p:nvPr/>
        </p:nvSpPr>
        <p:spPr>
          <a:xfrm>
            <a:off x="1537930" y="3697962"/>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音素錯誤率（PER）</a:t>
            </a:r>
            <a:endParaRPr lang="en-US" sz="1950" dirty="0"/>
          </a:p>
        </p:txBody>
      </p:sp>
      <p:sp>
        <p:nvSpPr>
          <p:cNvPr id="5" name="Text 2"/>
          <p:cNvSpPr/>
          <p:nvPr/>
        </p:nvSpPr>
        <p:spPr>
          <a:xfrm>
            <a:off x="1537930" y="4127183"/>
            <a:ext cx="5653207"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衡量系統識別音素錯誤的準確性</a:t>
            </a:r>
            <a:endParaRPr lang="en-US" sz="1550" dirty="0"/>
          </a:p>
        </p:txBody>
      </p:sp>
      <p:pic>
        <p:nvPicPr>
          <p:cNvPr id="6" name="Image 1" descr="preencoded.png">    </p:cNvPr>
          <p:cNvPicPr>
            <a:picLocks noChangeAspect="1"/>
          </p:cNvPicPr>
          <p:nvPr/>
        </p:nvPicPr>
        <p:blipFill>
          <a:blip r:embed="rId2"/>
          <a:stretch>
            <a:fillRect/>
          </a:stretch>
        </p:blipFill>
        <p:spPr>
          <a:xfrm>
            <a:off x="7439144" y="3580209"/>
            <a:ext cx="496133" cy="496133"/>
          </a:xfrm>
          <a:prstGeom prst="rect">
            <a:avLst/>
          </a:prstGeom>
        </p:spPr>
      </p:pic>
      <p:sp>
        <p:nvSpPr>
          <p:cNvPr id="7" name="Text 3"/>
          <p:cNvSpPr/>
          <p:nvPr/>
        </p:nvSpPr>
        <p:spPr>
          <a:xfrm>
            <a:off x="8183285" y="3697962"/>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誤接受/誤拒絕率</a:t>
            </a:r>
            <a:endParaRPr lang="en-US" sz="1950" dirty="0"/>
          </a:p>
        </p:txBody>
      </p:sp>
      <p:sp>
        <p:nvSpPr>
          <p:cNvPr id="8" name="Text 4"/>
          <p:cNvSpPr/>
          <p:nvPr/>
        </p:nvSpPr>
        <p:spPr>
          <a:xfrm>
            <a:off x="8183285" y="4127183"/>
            <a:ext cx="5653326"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評估系統對正確和錯誤發音的判斷精度</a:t>
            </a:r>
            <a:endParaRPr lang="en-US" sz="1550" dirty="0"/>
          </a:p>
        </p:txBody>
      </p:sp>
      <p:pic>
        <p:nvPicPr>
          <p:cNvPr id="9" name="Image 2" descr="preencoded.png">    </p:cNvPr>
          <p:cNvPicPr>
            <a:picLocks noChangeAspect="1"/>
          </p:cNvPicPr>
          <p:nvPr/>
        </p:nvPicPr>
        <p:blipFill>
          <a:blip r:embed="rId3"/>
          <a:stretch>
            <a:fillRect/>
          </a:stretch>
        </p:blipFill>
        <p:spPr>
          <a:xfrm>
            <a:off x="793790" y="4821674"/>
            <a:ext cx="496133" cy="496133"/>
          </a:xfrm>
          <a:prstGeom prst="rect">
            <a:avLst/>
          </a:prstGeom>
        </p:spPr>
      </p:pic>
      <p:sp>
        <p:nvSpPr>
          <p:cNvPr id="10" name="Text 5"/>
          <p:cNvSpPr/>
          <p:nvPr/>
        </p:nvSpPr>
        <p:spPr>
          <a:xfrm>
            <a:off x="1537930" y="4939427"/>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診斷錯誤率</a:t>
            </a:r>
            <a:endParaRPr lang="en-US" sz="1950" dirty="0"/>
          </a:p>
        </p:txBody>
      </p:sp>
      <p:sp>
        <p:nvSpPr>
          <p:cNvPr id="11" name="Text 6"/>
          <p:cNvSpPr/>
          <p:nvPr/>
        </p:nvSpPr>
        <p:spPr>
          <a:xfrm>
            <a:off x="1537930" y="5368647"/>
            <a:ext cx="5653207"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測量系統診斷特定發音問題的能力</a:t>
            </a:r>
            <a:endParaRPr lang="en-US" sz="1550" dirty="0"/>
          </a:p>
        </p:txBody>
      </p:sp>
      <p:pic>
        <p:nvPicPr>
          <p:cNvPr id="12" name="Image 3" descr="preencoded.png">    </p:cNvPr>
          <p:cNvPicPr>
            <a:picLocks noChangeAspect="1"/>
          </p:cNvPicPr>
          <p:nvPr/>
        </p:nvPicPr>
        <p:blipFill>
          <a:blip r:embed="rId4"/>
          <a:stretch>
            <a:fillRect/>
          </a:stretch>
        </p:blipFill>
        <p:spPr>
          <a:xfrm>
            <a:off x="7439144" y="4821674"/>
            <a:ext cx="496133" cy="496133"/>
          </a:xfrm>
          <a:prstGeom prst="rect">
            <a:avLst/>
          </a:prstGeom>
        </p:spPr>
      </p:pic>
      <p:sp>
        <p:nvSpPr>
          <p:cNvPr id="13" name="Text 7"/>
          <p:cNvSpPr/>
          <p:nvPr/>
        </p:nvSpPr>
        <p:spPr>
          <a:xfrm>
            <a:off x="8183285" y="4939427"/>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皮爾森相關係數</a:t>
            </a:r>
            <a:endParaRPr lang="en-US" sz="1950" dirty="0"/>
          </a:p>
        </p:txBody>
      </p:sp>
      <p:sp>
        <p:nvSpPr>
          <p:cNvPr id="14" name="Text 8"/>
          <p:cNvSpPr/>
          <p:nvPr/>
        </p:nvSpPr>
        <p:spPr>
          <a:xfrm>
            <a:off x="8183285" y="5368647"/>
            <a:ext cx="5653326"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用於主觀評分的相關性分析</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749856"/>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主要挑戰</a:t>
            </a:r>
            <a:endParaRPr lang="en-US" sz="3900" dirty="0"/>
          </a:p>
        </p:txBody>
      </p:sp>
      <p:sp>
        <p:nvSpPr>
          <p:cNvPr id="4" name="Text 1"/>
          <p:cNvSpPr/>
          <p:nvPr/>
        </p:nvSpPr>
        <p:spPr>
          <a:xfrm>
            <a:off x="6280190" y="1667589"/>
            <a:ext cx="6847284" cy="855821"/>
          </a:xfrm>
          <a:prstGeom prst="rect">
            <a:avLst/>
          </a:prstGeom>
          <a:noFill/>
          <a:ln/>
        </p:spPr>
        <p:txBody>
          <a:bodyPr wrap="none" lIns="0" tIns="0" rIns="0" bIns="0" rtlCol="0" anchor="t"/>
          <a:lstStyle/>
          <a:p>
            <a:pPr algn="l" indent="0" marL="0">
              <a:lnSpc>
                <a:spcPts val="6700"/>
              </a:lnSpc>
              <a:buNone/>
            </a:pPr>
            <a:r>
              <a:rPr lang="en-US" sz="5350" dirty="0">
                <a:solidFill>
                  <a:srgbClr val="2E3C4E"/>
                </a:solidFill>
                <a:latin typeface="Host Grotesk Medium" pitchFamily="34" charset="0"/>
                <a:ea typeface="Host Grotesk Medium" pitchFamily="34" charset="-122"/>
                <a:cs typeface="Host Grotesk Medium" pitchFamily="34" charset="-120"/>
              </a:rPr>
              <a:t>技術發展面臨的障礙</a:t>
            </a:r>
            <a:endParaRPr lang="en-US" sz="5350" dirty="0"/>
          </a:p>
        </p:txBody>
      </p:sp>
      <p:sp>
        <p:nvSpPr>
          <p:cNvPr id="5" name="Shape 2"/>
          <p:cNvSpPr/>
          <p:nvPr/>
        </p:nvSpPr>
        <p:spPr>
          <a:xfrm>
            <a:off x="6280190" y="2821067"/>
            <a:ext cx="3679031" cy="2527816"/>
          </a:xfrm>
          <a:prstGeom prst="roundRect">
            <a:avLst>
              <a:gd name="adj" fmla="val 3298"/>
            </a:avLst>
          </a:prstGeom>
          <a:solidFill>
            <a:srgbClr val="D9EDF2"/>
          </a:solidFill>
          <a:ln w="7620">
            <a:solidFill>
              <a:srgbClr val="BFD3D8"/>
            </a:solidFill>
            <a:prstDash val="solid"/>
          </a:ln>
        </p:spPr>
      </p:sp>
      <p:pic>
        <p:nvPicPr>
          <p:cNvPr id="6" name="Image 1" descr="preencoded.png">    </p:cNvPr>
          <p:cNvPicPr>
            <a:picLocks noChangeAspect="1"/>
          </p:cNvPicPr>
          <p:nvPr/>
        </p:nvPicPr>
        <p:blipFill>
          <a:blip r:embed="rId2"/>
          <a:stretch>
            <a:fillRect/>
          </a:stretch>
        </p:blipFill>
        <p:spPr>
          <a:xfrm>
            <a:off x="6486168" y="3027045"/>
            <a:ext cx="595313" cy="595313"/>
          </a:xfrm>
          <a:prstGeom prst="rect">
            <a:avLst/>
          </a:prstGeom>
        </p:spPr>
      </p:pic>
      <p:pic>
        <p:nvPicPr>
          <p:cNvPr id="7" name="Image 2" descr="preencoded.png">    </p:cNvPr>
          <p:cNvPicPr>
            <a:picLocks noChangeAspect="1"/>
          </p:cNvPicPr>
          <p:nvPr/>
        </p:nvPicPr>
        <p:blipFill>
          <a:blip r:embed="rId3"/>
          <a:stretch>
            <a:fillRect/>
          </a:stretch>
        </p:blipFill>
        <p:spPr>
          <a:xfrm>
            <a:off x="6649879" y="3157180"/>
            <a:ext cx="267891" cy="334923"/>
          </a:xfrm>
          <a:prstGeom prst="rect">
            <a:avLst/>
          </a:prstGeom>
        </p:spPr>
      </p:pic>
      <p:sp>
        <p:nvSpPr>
          <p:cNvPr id="8" name="Text 3"/>
          <p:cNvSpPr/>
          <p:nvPr/>
        </p:nvSpPr>
        <p:spPr>
          <a:xfrm>
            <a:off x="6486168" y="3820716"/>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資料稀缺</a:t>
            </a:r>
            <a:endParaRPr lang="en-US" sz="1950" dirty="0"/>
          </a:p>
        </p:txBody>
      </p:sp>
      <p:sp>
        <p:nvSpPr>
          <p:cNvPr id="9" name="Text 4"/>
          <p:cNvSpPr/>
          <p:nvPr/>
        </p:nvSpPr>
        <p:spPr>
          <a:xfrm>
            <a:off x="6486168" y="4249936"/>
            <a:ext cx="3267075" cy="892969"/>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多樣化、公開可用的第二語言語料庫數量有限，影響模型訓練和評估的全面性。</a:t>
            </a:r>
            <a:endParaRPr lang="en-US" sz="1550" dirty="0"/>
          </a:p>
        </p:txBody>
      </p:sp>
      <p:sp>
        <p:nvSpPr>
          <p:cNvPr id="10" name="Shape 5"/>
          <p:cNvSpPr/>
          <p:nvPr/>
        </p:nvSpPr>
        <p:spPr>
          <a:xfrm>
            <a:off x="10157579" y="2821067"/>
            <a:ext cx="3679031" cy="2527816"/>
          </a:xfrm>
          <a:prstGeom prst="roundRect">
            <a:avLst>
              <a:gd name="adj" fmla="val 3298"/>
            </a:avLst>
          </a:prstGeom>
          <a:solidFill>
            <a:srgbClr val="D9EDF2"/>
          </a:solidFill>
          <a:ln w="7620">
            <a:solidFill>
              <a:srgbClr val="BFD3D8"/>
            </a:solidFill>
            <a:prstDash val="solid"/>
          </a:ln>
        </p:spPr>
      </p:sp>
      <p:pic>
        <p:nvPicPr>
          <p:cNvPr id="11" name="Image 3" descr="preencoded.png">    </p:cNvPr>
          <p:cNvPicPr>
            <a:picLocks noChangeAspect="1"/>
          </p:cNvPicPr>
          <p:nvPr/>
        </p:nvPicPr>
        <p:blipFill>
          <a:blip r:embed="rId4"/>
          <a:stretch>
            <a:fillRect/>
          </a:stretch>
        </p:blipFill>
        <p:spPr>
          <a:xfrm>
            <a:off x="10363557" y="3027045"/>
            <a:ext cx="595313" cy="595313"/>
          </a:xfrm>
          <a:prstGeom prst="rect">
            <a:avLst/>
          </a:prstGeom>
        </p:spPr>
      </p:pic>
      <p:pic>
        <p:nvPicPr>
          <p:cNvPr id="12" name="Image 4" descr="preencoded.png">    </p:cNvPr>
          <p:cNvPicPr>
            <a:picLocks noChangeAspect="1"/>
          </p:cNvPicPr>
          <p:nvPr/>
        </p:nvPicPr>
        <p:blipFill>
          <a:blip r:embed="rId5"/>
          <a:stretch>
            <a:fillRect/>
          </a:stretch>
        </p:blipFill>
        <p:spPr>
          <a:xfrm>
            <a:off x="10527268" y="3157180"/>
            <a:ext cx="267891" cy="334923"/>
          </a:xfrm>
          <a:prstGeom prst="rect">
            <a:avLst/>
          </a:prstGeom>
        </p:spPr>
      </p:pic>
      <p:sp>
        <p:nvSpPr>
          <p:cNvPr id="13" name="Text 6"/>
          <p:cNvSpPr/>
          <p:nvPr/>
        </p:nvSpPr>
        <p:spPr>
          <a:xfrm>
            <a:off x="10363557" y="3820716"/>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標準化缺失</a:t>
            </a:r>
            <a:endParaRPr lang="en-US" sz="1950" dirty="0"/>
          </a:p>
        </p:txBody>
      </p:sp>
      <p:sp>
        <p:nvSpPr>
          <p:cNvPr id="14" name="Text 7"/>
          <p:cNvSpPr/>
          <p:nvPr/>
        </p:nvSpPr>
        <p:spPr>
          <a:xfrm>
            <a:off x="10363557" y="4249936"/>
            <a:ext cx="3267075" cy="595313"/>
          </a:xfrm>
          <a:prstGeom prst="rect">
            <a:avLst/>
          </a:prstGeom>
          <a:noFill/>
          <a:ln/>
        </p:spPr>
        <p:txBody>
          <a:bodyPr wrap="squar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缺乏統一的評估協議和排行榜，難以進行公平的性能比較。</a:t>
            </a:r>
            <a:endParaRPr lang="en-US" sz="1550" dirty="0"/>
          </a:p>
        </p:txBody>
      </p:sp>
      <p:sp>
        <p:nvSpPr>
          <p:cNvPr id="15" name="Shape 8"/>
          <p:cNvSpPr/>
          <p:nvPr/>
        </p:nvSpPr>
        <p:spPr>
          <a:xfrm>
            <a:off x="6280190" y="5547241"/>
            <a:ext cx="7556421" cy="1932503"/>
          </a:xfrm>
          <a:prstGeom prst="roundRect">
            <a:avLst>
              <a:gd name="adj" fmla="val 4314"/>
            </a:avLst>
          </a:prstGeom>
          <a:solidFill>
            <a:srgbClr val="D9EDF2"/>
          </a:solidFill>
          <a:ln w="7620">
            <a:solidFill>
              <a:srgbClr val="BFD3D8"/>
            </a:solidFill>
            <a:prstDash val="solid"/>
          </a:ln>
        </p:spPr>
      </p:sp>
      <p:pic>
        <p:nvPicPr>
          <p:cNvPr id="16" name="Image 5" descr="preencoded.png">    </p:cNvPr>
          <p:cNvPicPr>
            <a:picLocks noChangeAspect="1"/>
          </p:cNvPicPr>
          <p:nvPr/>
        </p:nvPicPr>
        <p:blipFill>
          <a:blip r:embed="rId6"/>
          <a:stretch>
            <a:fillRect/>
          </a:stretch>
        </p:blipFill>
        <p:spPr>
          <a:xfrm>
            <a:off x="6486168" y="5753219"/>
            <a:ext cx="595313" cy="595313"/>
          </a:xfrm>
          <a:prstGeom prst="rect">
            <a:avLst/>
          </a:prstGeom>
        </p:spPr>
      </p:pic>
      <p:pic>
        <p:nvPicPr>
          <p:cNvPr id="17" name="Image 6" descr="preencoded.png">    </p:cNvPr>
          <p:cNvPicPr>
            <a:picLocks noChangeAspect="1"/>
          </p:cNvPicPr>
          <p:nvPr/>
        </p:nvPicPr>
        <p:blipFill>
          <a:blip r:embed="rId7"/>
          <a:stretch>
            <a:fillRect/>
          </a:stretch>
        </p:blipFill>
        <p:spPr>
          <a:xfrm>
            <a:off x="6649879" y="5883354"/>
            <a:ext cx="267891" cy="334923"/>
          </a:xfrm>
          <a:prstGeom prst="rect">
            <a:avLst/>
          </a:prstGeom>
        </p:spPr>
      </p:pic>
      <p:sp>
        <p:nvSpPr>
          <p:cNvPr id="18" name="Text 9"/>
          <p:cNvSpPr/>
          <p:nvPr/>
        </p:nvSpPr>
        <p:spPr>
          <a:xfrm>
            <a:off x="6486168" y="6546890"/>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代表性不足</a:t>
            </a:r>
            <a:endParaRPr lang="en-US" sz="1950" dirty="0"/>
          </a:p>
        </p:txBody>
      </p:sp>
      <p:sp>
        <p:nvSpPr>
          <p:cNvPr id="19" name="Text 10"/>
          <p:cNvSpPr/>
          <p:nvPr/>
        </p:nvSpPr>
        <p:spPr>
          <a:xfrm>
            <a:off x="6486168" y="6976110"/>
            <a:ext cx="7144464"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兒童、方言變異和低資源語言的代表性嚴重不足。</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59719"/>
            <a:ext cx="4961811" cy="620078"/>
          </a:xfrm>
          <a:prstGeom prst="rect">
            <a:avLst/>
          </a:prstGeom>
          <a:noFill/>
          <a:ln/>
        </p:spPr>
        <p:txBody>
          <a:bodyPr wrap="none" lIns="0" tIns="0" rIns="0" bIns="0" rtlCol="0" anchor="t"/>
          <a:lstStyle/>
          <a:p>
            <a:pPr algn="l" indent="0" marL="0">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未來發展機會</a:t>
            </a:r>
            <a:endParaRPr lang="en-US" sz="3900" dirty="0"/>
          </a:p>
        </p:txBody>
      </p:sp>
      <p:sp>
        <p:nvSpPr>
          <p:cNvPr id="3" name="Text 1"/>
          <p:cNvSpPr/>
          <p:nvPr/>
        </p:nvSpPr>
        <p:spPr>
          <a:xfrm>
            <a:off x="793790" y="2576632"/>
            <a:ext cx="13042821"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作者強調了幾個具有前景的未來發展方向，這些領域將推動APA技術的重大突破。</a:t>
            </a:r>
            <a:endParaRPr lang="en-US" sz="1550" dirty="0"/>
          </a:p>
        </p:txBody>
      </p:sp>
      <p:pic>
        <p:nvPicPr>
          <p:cNvPr id="4" name="Image 0" descr="preencoded.png">    </p:cNvPr>
          <p:cNvPicPr>
            <a:picLocks noChangeAspect="1"/>
          </p:cNvPicPr>
          <p:nvPr/>
        </p:nvPicPr>
        <p:blipFill>
          <a:blip r:embed="rId1"/>
          <a:stretch>
            <a:fillRect/>
          </a:stretch>
        </p:blipFill>
        <p:spPr>
          <a:xfrm>
            <a:off x="793790" y="3097530"/>
            <a:ext cx="992267" cy="1190744"/>
          </a:xfrm>
          <a:prstGeom prst="rect">
            <a:avLst/>
          </a:prstGeom>
        </p:spPr>
      </p:pic>
      <p:sp>
        <p:nvSpPr>
          <p:cNvPr id="5" name="Text 2"/>
          <p:cNvSpPr/>
          <p:nvPr/>
        </p:nvSpPr>
        <p:spPr>
          <a:xfrm>
            <a:off x="1984415" y="329588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對話式AI整合</a:t>
            </a:r>
            <a:endParaRPr lang="en-US" sz="1950" dirty="0"/>
          </a:p>
        </p:txBody>
      </p:sp>
      <p:sp>
        <p:nvSpPr>
          <p:cNvPr id="6" name="Text 3"/>
          <p:cNvSpPr/>
          <p:nvPr/>
        </p:nvSpPr>
        <p:spPr>
          <a:xfrm>
            <a:off x="1984415" y="3725108"/>
            <a:ext cx="11852196"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與GPT等對話式AI整合，提供互動式發音回饋</a:t>
            </a:r>
            <a:endParaRPr lang="en-US" sz="1550" dirty="0"/>
          </a:p>
        </p:txBody>
      </p:sp>
      <p:pic>
        <p:nvPicPr>
          <p:cNvPr id="7" name="Image 1" descr="preencoded.png">    </p:cNvPr>
          <p:cNvPicPr>
            <a:picLocks noChangeAspect="1"/>
          </p:cNvPicPr>
          <p:nvPr/>
        </p:nvPicPr>
        <p:blipFill>
          <a:blip r:embed="rId2"/>
          <a:stretch>
            <a:fillRect/>
          </a:stretch>
        </p:blipFill>
        <p:spPr>
          <a:xfrm>
            <a:off x="793790" y="4288274"/>
            <a:ext cx="992267" cy="1190744"/>
          </a:xfrm>
          <a:prstGeom prst="rect">
            <a:avLst/>
          </a:prstGeom>
        </p:spPr>
      </p:pic>
      <p:sp>
        <p:nvSpPr>
          <p:cNvPr id="8" name="Text 4"/>
          <p:cNvSpPr/>
          <p:nvPr/>
        </p:nvSpPr>
        <p:spPr>
          <a:xfrm>
            <a:off x="1984415" y="4486632"/>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多語言APA系統</a:t>
            </a:r>
            <a:endParaRPr lang="en-US" sz="1950" dirty="0"/>
          </a:p>
        </p:txBody>
      </p:sp>
      <p:sp>
        <p:nvSpPr>
          <p:cNvPr id="9" name="Text 5"/>
          <p:cNvSpPr/>
          <p:nvPr/>
        </p:nvSpPr>
        <p:spPr>
          <a:xfrm>
            <a:off x="1984415" y="4915853"/>
            <a:ext cx="11852196"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能夠處理語碼轉換和多樣化母語影響的系統</a:t>
            </a:r>
            <a:endParaRPr lang="en-US" sz="1550" dirty="0"/>
          </a:p>
        </p:txBody>
      </p:sp>
      <p:pic>
        <p:nvPicPr>
          <p:cNvPr id="10" name="Image 2" descr="preencoded.png">    </p:cNvPr>
          <p:cNvPicPr>
            <a:picLocks noChangeAspect="1"/>
          </p:cNvPicPr>
          <p:nvPr/>
        </p:nvPicPr>
        <p:blipFill>
          <a:blip r:embed="rId3"/>
          <a:stretch>
            <a:fillRect/>
          </a:stretch>
        </p:blipFill>
        <p:spPr>
          <a:xfrm>
            <a:off x="793790" y="5479018"/>
            <a:ext cx="992267" cy="1190744"/>
          </a:xfrm>
          <a:prstGeom prst="rect">
            <a:avLst/>
          </a:prstGeom>
        </p:spPr>
      </p:pic>
      <p:sp>
        <p:nvSpPr>
          <p:cNvPr id="11" name="Text 6"/>
          <p:cNvSpPr/>
          <p:nvPr/>
        </p:nvSpPr>
        <p:spPr>
          <a:xfrm>
            <a:off x="1984415" y="5677376"/>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84653"/>
                </a:solidFill>
                <a:latin typeface="Host Grotesk Medium" pitchFamily="34" charset="0"/>
                <a:ea typeface="Host Grotesk Medium" pitchFamily="34" charset="-122"/>
                <a:cs typeface="Host Grotesk Medium" pitchFamily="34" charset="-120"/>
              </a:rPr>
              <a:t>方言與兒童系統</a:t>
            </a:r>
            <a:endParaRPr lang="en-US" sz="1950" dirty="0"/>
          </a:p>
        </p:txBody>
      </p:sp>
      <p:sp>
        <p:nvSpPr>
          <p:cNvPr id="12" name="Text 7"/>
          <p:cNvSpPr/>
          <p:nvPr/>
        </p:nvSpPr>
        <p:spPr>
          <a:xfrm>
            <a:off x="1984415" y="6106597"/>
            <a:ext cx="11852196" cy="297656"/>
          </a:xfrm>
          <a:prstGeom prst="rect">
            <a:avLst/>
          </a:prstGeom>
          <a:noFill/>
          <a:ln/>
        </p:spPr>
        <p:txBody>
          <a:bodyPr wrap="none" lIns="0" tIns="0" rIns="0" bIns="0" rtlCol="0" anchor="t"/>
          <a:lstStyle/>
          <a:p>
            <a:pPr algn="l" indent="0" marL="0">
              <a:lnSpc>
                <a:spcPts val="2300"/>
              </a:lnSpc>
              <a:buNone/>
            </a:pPr>
            <a:r>
              <a:rPr lang="en-US" sz="1550" dirty="0">
                <a:solidFill>
                  <a:srgbClr val="384653"/>
                </a:solidFill>
                <a:latin typeface="Roboto" pitchFamily="34" charset="0"/>
                <a:ea typeface="Roboto" pitchFamily="34" charset="-122"/>
                <a:cs typeface="Roboto" pitchFamily="34" charset="-120"/>
              </a:rPr>
              <a:t>專注於方言和兒童的CAPT系統，目前仍未充分探索</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2025-09-28T14:53:11Z</dcterms:created>
  <dcterms:modified xsi:type="dcterms:W3CDTF">2025-09-28T14:53:11Z</dcterms:modified>
</cp:coreProperties>
</file>